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61"/>
  </p:handoutMasterIdLst>
  <p:sldIdLst>
    <p:sldId id="257" r:id="rId4"/>
    <p:sldId id="398" r:id="rId5"/>
    <p:sldId id="397" r:id="rId7"/>
    <p:sldId id="400" r:id="rId8"/>
    <p:sldId id="384" r:id="rId9"/>
    <p:sldId id="385" r:id="rId10"/>
    <p:sldId id="396" r:id="rId11"/>
    <p:sldId id="395" r:id="rId12"/>
    <p:sldId id="329" r:id="rId13"/>
    <p:sldId id="352" r:id="rId14"/>
    <p:sldId id="339" r:id="rId15"/>
    <p:sldId id="340" r:id="rId16"/>
    <p:sldId id="341" r:id="rId17"/>
    <p:sldId id="343" r:id="rId18"/>
    <p:sldId id="387" r:id="rId19"/>
    <p:sldId id="349" r:id="rId20"/>
    <p:sldId id="388" r:id="rId21"/>
    <p:sldId id="391" r:id="rId22"/>
    <p:sldId id="308" r:id="rId23"/>
    <p:sldId id="289" r:id="rId24"/>
    <p:sldId id="392" r:id="rId25"/>
    <p:sldId id="393" r:id="rId26"/>
    <p:sldId id="394" r:id="rId27"/>
    <p:sldId id="332" r:id="rId28"/>
    <p:sldId id="350" r:id="rId29"/>
    <p:sldId id="333" r:id="rId30"/>
    <p:sldId id="334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51" r:id="rId43"/>
    <p:sldId id="358" r:id="rId44"/>
    <p:sldId id="359" r:id="rId45"/>
    <p:sldId id="360" r:id="rId46"/>
    <p:sldId id="361" r:id="rId47"/>
    <p:sldId id="362" r:id="rId48"/>
    <p:sldId id="363" r:id="rId49"/>
    <p:sldId id="381" r:id="rId50"/>
    <p:sldId id="382" r:id="rId51"/>
    <p:sldId id="383" r:id="rId52"/>
    <p:sldId id="324" r:id="rId53"/>
    <p:sldId id="364" r:id="rId54"/>
    <p:sldId id="365" r:id="rId55"/>
    <p:sldId id="366" r:id="rId56"/>
    <p:sldId id="367" r:id="rId57"/>
    <p:sldId id="368" r:id="rId58"/>
    <p:sldId id="369" r:id="rId59"/>
    <p:sldId id="386" r:id="rId6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33"/>
    <a:srgbClr val="FF0000"/>
    <a:srgbClr val="003300"/>
    <a:srgbClr val="3366CC"/>
    <a:srgbClr val="008080"/>
    <a:srgbClr val="339966"/>
    <a:srgbClr val="A51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8" autoAdjust="0"/>
    <p:restoredTop sz="92028" autoAdjust="0"/>
  </p:normalViewPr>
  <p:slideViewPr>
    <p:cSldViewPr>
      <p:cViewPr varScale="1">
        <p:scale>
          <a:sx n="60" d="100"/>
          <a:sy n="60" d="100"/>
        </p:scale>
        <p:origin x="-152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6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6E60939-99EF-44A3-AB87-DD8FB29CB09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0E41F5F-BCD0-414E-8899-821D6C5D332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B137018-4A05-48D7-A854-824D1FE6A156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50063D9-4C05-490D-A558-815F3A1032D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0063D9-4C05-490D-A558-815F3A103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063D9-4C05-490D-A558-815F3A103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063D9-4C05-490D-A558-815F3A103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2095500" cy="58975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34100" cy="5897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 showMasterSp="0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0" y="228600"/>
            <a:ext cx="63246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 showMasterSp="0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0" y="228600"/>
            <a:ext cx="63246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vmlDrawing" Target="../drawings/vmlDrawing1.vml"/><Relationship Id="rId20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18" Type="http://schemas.openxmlformats.org/officeDocument/2006/relationships/image" Target="../media/image5.png"/><Relationship Id="rId17" Type="http://schemas.openxmlformats.org/officeDocument/2006/relationships/oleObject" Target="../embeddings/oleObject2.bin"/><Relationship Id="rId16" Type="http://schemas.openxmlformats.org/officeDocument/2006/relationships/image" Target="../media/image4.png"/><Relationship Id="rId15" Type="http://schemas.openxmlformats.org/officeDocument/2006/relationships/oleObject" Target="../embeddings/oleObject1.bin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7"/>
          <p:cNvSpPr>
            <a:spLocks noChangeArrowheads="1"/>
          </p:cNvSpPr>
          <p:nvPr/>
        </p:nvSpPr>
        <p:spPr bwMode="auto">
          <a:xfrm>
            <a:off x="1600200" y="0"/>
            <a:ext cx="716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1027" name="Rectangle 52"/>
          <p:cNvSpPr>
            <a:spLocks noChangeArrowheads="1"/>
          </p:cNvSpPr>
          <p:nvPr/>
        </p:nvSpPr>
        <p:spPr bwMode="ltGray">
          <a:xfrm>
            <a:off x="5651500" y="0"/>
            <a:ext cx="3492500" cy="24479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grpSp>
        <p:nvGrpSpPr>
          <p:cNvPr id="1028" name="Group 53"/>
          <p:cNvGrpSpPr/>
          <p:nvPr userDrawn="1"/>
        </p:nvGrpSpPr>
        <p:grpSpPr bwMode="auto">
          <a:xfrm>
            <a:off x="5651500" y="1989138"/>
            <a:ext cx="3492500" cy="358775"/>
            <a:chOff x="3827" y="1468"/>
            <a:chExt cx="1927" cy="226"/>
          </a:xfrm>
        </p:grpSpPr>
        <p:sp>
          <p:nvSpPr>
            <p:cNvPr id="1032" name="Line 54"/>
            <p:cNvSpPr>
              <a:spLocks noChangeShapeType="1"/>
            </p:cNvSpPr>
            <p:nvPr userDrawn="1"/>
          </p:nvSpPr>
          <p:spPr bwMode="white">
            <a:xfrm>
              <a:off x="3827" y="1468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Line 55"/>
            <p:cNvSpPr>
              <a:spLocks noChangeShapeType="1"/>
            </p:cNvSpPr>
            <p:nvPr userDrawn="1"/>
          </p:nvSpPr>
          <p:spPr bwMode="white">
            <a:xfrm>
              <a:off x="3827" y="1540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Line 56"/>
            <p:cNvSpPr>
              <a:spLocks noChangeShapeType="1"/>
            </p:cNvSpPr>
            <p:nvPr userDrawn="1"/>
          </p:nvSpPr>
          <p:spPr bwMode="white">
            <a:xfrm>
              <a:off x="3827" y="1616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Line 57"/>
            <p:cNvSpPr>
              <a:spLocks noChangeShapeType="1"/>
            </p:cNvSpPr>
            <p:nvPr userDrawn="1"/>
          </p:nvSpPr>
          <p:spPr bwMode="white">
            <a:xfrm>
              <a:off x="3827" y="1694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9" name="Rectangle 60"/>
          <p:cNvSpPr>
            <a:spLocks noChangeArrowheads="1"/>
          </p:cNvSpPr>
          <p:nvPr/>
        </p:nvSpPr>
        <p:spPr bwMode="black">
          <a:xfrm>
            <a:off x="0" y="2420938"/>
            <a:ext cx="9144000" cy="714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pic>
        <p:nvPicPr>
          <p:cNvPr id="1030" name="Picture 24" descr="00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76600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5" descr="头部00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2373313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50000"/>
        <a:buFont typeface="Wingdings 2" panose="05020102010507070707" pitchFamily="18" charset="2"/>
        <a:buChar char="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Font typeface="Wingdings 2" panose="05020102010507070707" pitchFamily="18" charset="2"/>
        <a:buChar char="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2"/>
          <p:cNvSpPr>
            <a:spLocks noChangeArrowheads="1"/>
          </p:cNvSpPr>
          <p:nvPr/>
        </p:nvSpPr>
        <p:spPr bwMode="ltGray">
          <a:xfrm>
            <a:off x="11113" y="0"/>
            <a:ext cx="9132887" cy="11255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grpSp>
        <p:nvGrpSpPr>
          <p:cNvPr id="2051" name="Group 33"/>
          <p:cNvGrpSpPr/>
          <p:nvPr/>
        </p:nvGrpSpPr>
        <p:grpSpPr bwMode="auto">
          <a:xfrm>
            <a:off x="0" y="879475"/>
            <a:ext cx="9144000" cy="144463"/>
            <a:chOff x="1519" y="554"/>
            <a:chExt cx="4241" cy="91"/>
          </a:xfrm>
        </p:grpSpPr>
        <p:sp>
          <p:nvSpPr>
            <p:cNvPr id="2062" name="Line 34"/>
            <p:cNvSpPr>
              <a:spLocks noChangeShapeType="1"/>
            </p:cNvSpPr>
            <p:nvPr userDrawn="1"/>
          </p:nvSpPr>
          <p:spPr bwMode="white">
            <a:xfrm>
              <a:off x="1519" y="554"/>
              <a:ext cx="4241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" name="Line 35"/>
            <p:cNvSpPr>
              <a:spLocks noChangeShapeType="1"/>
            </p:cNvSpPr>
            <p:nvPr userDrawn="1"/>
          </p:nvSpPr>
          <p:spPr bwMode="white">
            <a:xfrm>
              <a:off x="1519" y="599"/>
              <a:ext cx="4241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" name="Line 36"/>
            <p:cNvSpPr>
              <a:spLocks noChangeShapeType="1"/>
            </p:cNvSpPr>
            <p:nvPr userDrawn="1"/>
          </p:nvSpPr>
          <p:spPr bwMode="white">
            <a:xfrm>
              <a:off x="1519" y="645"/>
              <a:ext cx="4241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2" name="Group 37"/>
          <p:cNvGrpSpPr/>
          <p:nvPr/>
        </p:nvGrpSpPr>
        <p:grpSpPr bwMode="auto">
          <a:xfrm>
            <a:off x="0" y="-11113"/>
            <a:ext cx="2341563" cy="1123951"/>
            <a:chOff x="0" y="0"/>
            <a:chExt cx="1475" cy="694"/>
          </a:xfrm>
        </p:grpSpPr>
        <p:graphicFrame>
          <p:nvGraphicFramePr>
            <p:cNvPr id="2060" name="Object 8"/>
            <p:cNvGraphicFramePr>
              <a:graphicFrameLocks noChangeAspect="1"/>
            </p:cNvGraphicFramePr>
            <p:nvPr/>
          </p:nvGraphicFramePr>
          <p:xfrm>
            <a:off x="695" y="0"/>
            <a:ext cx="780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Image" r:id="rId15" imgW="3645535" imgH="3930650" progId="">
                    <p:embed/>
                  </p:oleObj>
                </mc:Choice>
                <mc:Fallback>
                  <p:oleObj name="Image" r:id="rId15" imgW="3645535" imgH="3930650" progId="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11470"/>
                        <a:stretch>
                          <a:fillRect/>
                        </a:stretch>
                      </p:blipFill>
                      <p:spPr bwMode="auto">
                        <a:xfrm>
                          <a:off x="695" y="0"/>
                          <a:ext cx="780" cy="6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2D6BC7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1D528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B2B2B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1" name="Object 9"/>
            <p:cNvGraphicFramePr>
              <a:graphicFrameLocks noChangeAspect="1"/>
            </p:cNvGraphicFramePr>
            <p:nvPr/>
          </p:nvGraphicFramePr>
          <p:xfrm>
            <a:off x="0" y="0"/>
            <a:ext cx="737" cy="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Image" r:id="rId17" imgW="2575560" imgH="2545080" progId="">
                    <p:embed/>
                  </p:oleObj>
                </mc:Choice>
                <mc:Fallback>
                  <p:oleObj name="Image" r:id="rId17" imgW="2575560" imgH="2545080" progId="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737" cy="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2D6BC7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1D528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B2B2B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4600" y="228600"/>
            <a:ext cx="6324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69075"/>
            <a:ext cx="2895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2055" name="Group 44"/>
          <p:cNvGrpSpPr/>
          <p:nvPr/>
        </p:nvGrpSpPr>
        <p:grpSpPr bwMode="auto">
          <a:xfrm>
            <a:off x="0" y="1109663"/>
            <a:ext cx="9144000" cy="169862"/>
            <a:chOff x="0" y="699"/>
            <a:chExt cx="5760" cy="107"/>
          </a:xfrm>
        </p:grpSpPr>
        <p:sp>
          <p:nvSpPr>
            <p:cNvPr id="2058" name="Rectangle 40"/>
            <p:cNvSpPr>
              <a:spLocks noChangeArrowheads="1"/>
            </p:cNvSpPr>
            <p:nvPr userDrawn="1"/>
          </p:nvSpPr>
          <p:spPr bwMode="gray">
            <a:xfrm>
              <a:off x="0" y="699"/>
              <a:ext cx="5760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b="0"/>
            </a:p>
          </p:txBody>
        </p:sp>
        <p:sp>
          <p:nvSpPr>
            <p:cNvPr id="2059" name="Rectangle 42"/>
            <p:cNvSpPr>
              <a:spLocks noChangeArrowheads="1"/>
            </p:cNvSpPr>
            <p:nvPr userDrawn="1"/>
          </p:nvSpPr>
          <p:spPr bwMode="gray">
            <a:xfrm>
              <a:off x="1476" y="713"/>
              <a:ext cx="4284" cy="9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b="0"/>
            </a:p>
          </p:txBody>
        </p:sp>
      </p:grpSp>
      <p:pic>
        <p:nvPicPr>
          <p:cNvPr id="2056" name="Picture 22" descr="课件底部020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6088063"/>
            <a:ext cx="41052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23" descr="头部003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50000"/>
        <a:buFont typeface="Wingdings 2" panose="05020102010507070707" pitchFamily="18" charset="2"/>
        <a:buChar char="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Font typeface="Wingdings 2" panose="05020102010507070707" pitchFamily="18" charset="2"/>
        <a:buChar char="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1" Type="http://schemas.openxmlformats.org/officeDocument/2006/relationships/hyperlink" Target="http://www.android-studio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mooc1-1.chaoxing.com/course/210897144.html" TargetMode="Externa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7624" y="2132856"/>
            <a:ext cx="6913563" cy="72072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chemeClr val="tx2"/>
                </a:solidFill>
              </a:rPr>
              <a:t>移动互联网技术与应用</a:t>
            </a:r>
            <a:endParaRPr lang="zh-CN" altLang="en-US" sz="3600" b="1" dirty="0">
              <a:solidFill>
                <a:schemeClr val="tx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16" y="3548271"/>
            <a:ext cx="35591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授课老师：郭丽媛</a:t>
            </a:r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zh-CN" altLang="en-US" sz="2400" dirty="0">
                <a:solidFill>
                  <a:schemeClr val="tx2"/>
                </a:solidFill>
              </a:rPr>
              <a:t>邮箱</a:t>
            </a:r>
            <a:r>
              <a:rPr lang="zh-CN" altLang="en-US" dirty="0">
                <a:solidFill>
                  <a:schemeClr val="tx2"/>
                </a:solidFill>
              </a:rPr>
              <a:t>：</a:t>
            </a:r>
            <a:r>
              <a:rPr lang="en-US" altLang="zh-CN" dirty="0">
                <a:solidFill>
                  <a:schemeClr val="tx2"/>
                </a:solidFill>
              </a:rPr>
              <a:t>15735176109@163.</a:t>
            </a:r>
            <a:r>
              <a:rPr lang="en-US" altLang="zh-CN" dirty="0">
                <a:solidFill>
                  <a:schemeClr val="tx2"/>
                </a:solidFill>
              </a:rPr>
              <a:t>com</a:t>
            </a:r>
            <a:endParaRPr lang="en-US" altLang="zh-C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608" y="2690336"/>
            <a:ext cx="7200800" cy="3816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kern="100" dirty="0">
                <a:solidFill>
                  <a:srgbClr val="FF0000"/>
                </a:solidFill>
                <a:latin typeface="等线" panose="02010600030101010101" charset="-122"/>
                <a:ea typeface="黑体" panose="02010609060101010101" pitchFamily="49" charset="-122"/>
                <a:cs typeface="Times New Roman" panose="02020603050405020304" pitchFamily="18" charset="0"/>
              </a:rPr>
              <a:t>本章</a:t>
            </a:r>
            <a:r>
              <a:rPr lang="zh-CN" altLang="zh-CN" sz="2800" kern="100" dirty="0">
                <a:solidFill>
                  <a:srgbClr val="FF0000"/>
                </a:solidFill>
                <a:latin typeface="等线" panose="02010600030101010101" charset="-122"/>
                <a:ea typeface="黑体" panose="02010609060101010101" pitchFamily="49" charset="-122"/>
                <a:cs typeface="Times New Roman" panose="02020603050405020304" pitchFamily="18" charset="0"/>
              </a:rPr>
              <a:t>学习</a:t>
            </a:r>
            <a:r>
              <a:rPr lang="zh-CN" altLang="en-US" sz="2800" kern="100" dirty="0">
                <a:solidFill>
                  <a:srgbClr val="FF0000"/>
                </a:solidFill>
                <a:latin typeface="等线" panose="02010600030101010101" charset="-122"/>
                <a:ea typeface="黑体" panose="02010609060101010101" pitchFamily="49" charset="-122"/>
                <a:cs typeface="Times New Roman" panose="02020603050405020304" pitchFamily="18" charset="0"/>
              </a:rPr>
              <a:t>内容</a:t>
            </a:r>
            <a:endParaRPr lang="en-US" altLang="zh-CN" sz="2800" kern="100" dirty="0">
              <a:solidFill>
                <a:srgbClr val="FF0000"/>
              </a:solidFill>
              <a:latin typeface="等线" panose="02010600030101010101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25000"/>
              </a:lnSpc>
              <a:spcAft>
                <a:spcPts val="0"/>
              </a:spcAft>
              <a:buClr>
                <a:srgbClr val="0000FF"/>
              </a:buClr>
              <a:buSzPct val="100000"/>
              <a:buFont typeface="+mj-lt"/>
              <a:buAutoNum type="arabicPeriod"/>
            </a:pPr>
            <a:r>
              <a:rPr lang="zh-CN" altLang="zh-CN" sz="2800" kern="100" dirty="0">
                <a:latin typeface="等线" panose="02010600030101010101" charset="-122"/>
                <a:cs typeface="Times New Roman" panose="02020603050405020304" pitchFamily="18" charset="0"/>
              </a:rPr>
              <a:t>了解无线通信技术</a:t>
            </a:r>
            <a:endParaRPr lang="en-US" altLang="zh-CN" sz="2800" kern="100" dirty="0">
              <a:latin typeface="等线" panose="02010600030101010101" charset="-122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25000"/>
              </a:lnSpc>
              <a:spcAft>
                <a:spcPts val="0"/>
              </a:spcAft>
              <a:buClr>
                <a:srgbClr val="0000FF"/>
              </a:buClr>
              <a:buSzPct val="100000"/>
              <a:buFont typeface="+mj-lt"/>
              <a:buAutoNum type="arabicPeriod"/>
            </a:pPr>
            <a:r>
              <a:rPr lang="en-US" altLang="zh-CN" sz="2800" kern="100" dirty="0">
                <a:latin typeface="等线" panose="02010600030101010101" charset="-122"/>
                <a:cs typeface="Times New Roman" panose="02020603050405020304" pitchFamily="18" charset="0"/>
              </a:rPr>
              <a:t>Android</a:t>
            </a:r>
            <a:r>
              <a:rPr lang="zh-CN" altLang="en-US" sz="2800" kern="100" dirty="0">
                <a:latin typeface="等线" panose="02010600030101010101" charset="-122"/>
                <a:cs typeface="Times New Roman" panose="02020603050405020304" pitchFamily="18" charset="0"/>
              </a:rPr>
              <a:t>的基本介绍</a:t>
            </a:r>
            <a:endParaRPr lang="en-US" altLang="zh-CN" sz="2800" kern="100" dirty="0">
              <a:latin typeface="等线" panose="02010600030101010101" charset="-122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25000"/>
              </a:lnSpc>
              <a:spcAft>
                <a:spcPts val="0"/>
              </a:spcAft>
              <a:buClr>
                <a:srgbClr val="0000FF"/>
              </a:buClr>
              <a:buSzPct val="100000"/>
              <a:buFont typeface="+mj-lt"/>
              <a:buAutoNum type="arabicPeriod"/>
            </a:pPr>
            <a:r>
              <a:rPr lang="en-US" altLang="zh-CN" sz="2800" kern="100" dirty="0">
                <a:latin typeface="等线" panose="02010600030101010101" charset="-122"/>
                <a:cs typeface="Times New Roman" panose="02020603050405020304" pitchFamily="18" charset="0"/>
              </a:rPr>
              <a:t>Android</a:t>
            </a:r>
            <a:r>
              <a:rPr lang="zh-CN" altLang="en-US" sz="2800" kern="100" dirty="0">
                <a:latin typeface="等线" panose="02010600030101010101" charset="-122"/>
                <a:cs typeface="Times New Roman" panose="02020603050405020304" pitchFamily="18" charset="0"/>
              </a:rPr>
              <a:t>系统架构</a:t>
            </a:r>
            <a:endParaRPr lang="zh-CN" altLang="zh-CN" sz="2800" kern="100" dirty="0">
              <a:latin typeface="等线" panose="02010600030101010101" charset="-122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25000"/>
              </a:lnSpc>
              <a:spcAft>
                <a:spcPts val="0"/>
              </a:spcAft>
              <a:buClr>
                <a:srgbClr val="0000FF"/>
              </a:buClr>
              <a:buSzPct val="100000"/>
              <a:buFont typeface="+mj-lt"/>
              <a:buAutoNum type="arabicPeriod"/>
            </a:pPr>
            <a:r>
              <a:rPr lang="zh-CN" altLang="zh-CN" sz="2800" kern="100" dirty="0">
                <a:latin typeface="等线" panose="02010600030101010101" charset="-122"/>
                <a:cs typeface="Times New Roman" panose="02020603050405020304" pitchFamily="18" charset="0"/>
              </a:rPr>
              <a:t>掌握</a:t>
            </a:r>
            <a:r>
              <a:rPr lang="en-US" altLang="zh-CN" sz="2800" kern="100" dirty="0">
                <a:latin typeface="等线" panose="02010600030101010101" charset="-122"/>
                <a:cs typeface="Times New Roman" panose="02020603050405020304" pitchFamily="18" charset="0"/>
              </a:rPr>
              <a:t>Android Studio</a:t>
            </a:r>
            <a:r>
              <a:rPr lang="zh-CN" altLang="en-US" sz="2800" kern="100" dirty="0">
                <a:latin typeface="等线" panose="02010600030101010101" charset="-122"/>
                <a:cs typeface="Times New Roman" panose="02020603050405020304" pitchFamily="18" charset="0"/>
              </a:rPr>
              <a:t>的</a:t>
            </a:r>
            <a:r>
              <a:rPr lang="zh-CN" altLang="zh-CN" sz="2800" kern="100" dirty="0">
                <a:latin typeface="等线" panose="02010600030101010101" charset="-122"/>
                <a:cs typeface="Times New Roman" panose="02020603050405020304" pitchFamily="18" charset="0"/>
              </a:rPr>
              <a:t>开发环境搭建</a:t>
            </a:r>
            <a:endParaRPr lang="zh-CN" altLang="zh-CN" sz="2800" kern="100" dirty="0">
              <a:latin typeface="等线" panose="02010600030101010101" charset="-122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25000"/>
              </a:lnSpc>
              <a:spcAft>
                <a:spcPts val="0"/>
              </a:spcAft>
              <a:buClr>
                <a:srgbClr val="0000FF"/>
              </a:buClr>
              <a:buSzPct val="100000"/>
              <a:buFont typeface="+mj-lt"/>
              <a:buAutoNum type="arabicPeriod"/>
            </a:pPr>
            <a:r>
              <a:rPr lang="zh-CN" altLang="zh-CN" sz="2800" kern="100" dirty="0">
                <a:latin typeface="等线" panose="02010600030101010101" charset="-122"/>
                <a:cs typeface="Times New Roman" panose="02020603050405020304" pitchFamily="18" charset="0"/>
              </a:rPr>
              <a:t>动手开发第一个安卓</a:t>
            </a:r>
            <a:r>
              <a:rPr lang="en-US" altLang="zh-CN" sz="2800" kern="100" dirty="0">
                <a:latin typeface="等线" panose="02010600030101010101" charset="-122"/>
                <a:cs typeface="Times New Roman" panose="02020603050405020304" pitchFamily="18" charset="0"/>
              </a:rPr>
              <a:t>HelloWorld</a:t>
            </a:r>
            <a:r>
              <a:rPr lang="zh-CN" altLang="zh-CN" sz="2800" kern="100" dirty="0">
                <a:latin typeface="等线" panose="02010600030101010101" charset="-122"/>
                <a:cs typeface="Times New Roman" panose="02020603050405020304" pitchFamily="18" charset="0"/>
              </a:rPr>
              <a:t>程序</a:t>
            </a:r>
            <a:endParaRPr lang="en-US" altLang="zh-CN" sz="2800" kern="100" dirty="0">
              <a:latin typeface="等线" panose="02010600030101010101" charset="-122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25000"/>
              </a:lnSpc>
              <a:spcAft>
                <a:spcPts val="0"/>
              </a:spcAft>
              <a:buClr>
                <a:srgbClr val="0000FF"/>
              </a:buClr>
              <a:buSzPct val="100000"/>
              <a:buFont typeface="+mj-lt"/>
              <a:buAutoNum type="arabicPeriod"/>
            </a:pPr>
            <a:r>
              <a:rPr lang="zh-CN" altLang="en-US" sz="2800" kern="100" dirty="0">
                <a:latin typeface="等线" panose="02010600030101010101" charset="-122"/>
                <a:cs typeface="Times New Roman" panose="02020603050405020304" pitchFamily="18" charset="0"/>
              </a:rPr>
              <a:t>应用程序分析</a:t>
            </a:r>
            <a:endParaRPr lang="zh-CN" altLang="zh-CN" sz="2800" kern="100" dirty="0">
              <a:effectLst/>
              <a:latin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8695" y="268087"/>
            <a:ext cx="6324600" cy="533400"/>
          </a:xfrm>
        </p:spPr>
        <p:txBody>
          <a:bodyPr/>
          <a:lstStyle/>
          <a:p>
            <a:pPr algn="l"/>
            <a:r>
              <a:rPr lang="en-US" altLang="zh-CN" b="1" dirty="0">
                <a:solidFill>
                  <a:srgbClr val="FF0000"/>
                </a:solidFill>
              </a:rPr>
              <a:t>1 </a:t>
            </a:r>
            <a:r>
              <a:rPr lang="zh-CN" altLang="en-US" b="1" dirty="0">
                <a:solidFill>
                  <a:srgbClr val="FF0000"/>
                </a:solidFill>
              </a:rPr>
              <a:t>无线通信技术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15" y="1549565"/>
            <a:ext cx="6796643" cy="33195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1" y="5157192"/>
            <a:ext cx="7992888" cy="1101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SzPts val="900"/>
              <a:buFont typeface="Wingdings" panose="05000000000000000000" pitchFamily="2" charset="2"/>
              <a:buChar char=""/>
            </a:pP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1G</a:t>
            </a:r>
            <a:r>
              <a:rPr lang="zh-CN" altLang="zh-CN" kern="100" dirty="0">
                <a:latin typeface="等线" panose="02010600030101010101" charset="-122"/>
                <a:cs typeface="Times New Roman" panose="02020603050405020304" pitchFamily="18" charset="0"/>
              </a:rPr>
              <a:t>的移动通信电话用的是</a:t>
            </a:r>
            <a:r>
              <a:rPr lang="zh-CN" altLang="zh-CN" kern="100" dirty="0">
                <a:solidFill>
                  <a:srgbClr val="FF0000"/>
                </a:solidFill>
                <a:latin typeface="等线" panose="02010600030101010101" charset="-122"/>
                <a:cs typeface="Times New Roman" panose="02020603050405020304" pitchFamily="18" charset="0"/>
              </a:rPr>
              <a:t>模拟蜂窝通信技术</a:t>
            </a:r>
            <a:r>
              <a:rPr lang="zh-CN" altLang="zh-CN" kern="100" dirty="0">
                <a:latin typeface="等线" panose="02010600030101010101" charset="-122"/>
                <a:cs typeface="Times New Roman" panose="02020603050405020304" pitchFamily="18" charset="0"/>
              </a:rPr>
              <a:t>，这种技术只能提供区域性语音业务，而且通话效果差，保密性能也不好，用户的接听范围有限。</a:t>
            </a:r>
            <a:r>
              <a:rPr lang="zh-CN" altLang="en-US" kern="100" dirty="0">
                <a:latin typeface="等线" panose="02010600030101010101" charset="-122"/>
                <a:cs typeface="Times New Roman" panose="02020603050405020304" pitchFamily="18" charset="0"/>
              </a:rPr>
              <a:t>受模拟调制技术的限制，用户容量和通信质量都成为通信发展的主要问题。</a:t>
            </a:r>
            <a:endParaRPr lang="zh-CN" altLang="zh-CN" kern="100" dirty="0">
              <a:latin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899592" y="908826"/>
            <a:ext cx="6324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800" b="0" kern="0" dirty="0">
                <a:solidFill>
                  <a:srgbClr val="0000FF"/>
                </a:solidFill>
              </a:rPr>
              <a:t>1.1  </a:t>
            </a:r>
            <a:r>
              <a:rPr lang="zh-CN" altLang="en-US" sz="2800" b="0" kern="0" dirty="0">
                <a:solidFill>
                  <a:srgbClr val="0000FF"/>
                </a:solidFill>
              </a:rPr>
              <a:t>第一代通信技术</a:t>
            </a:r>
            <a:r>
              <a:rPr lang="en-US" altLang="zh-CN" sz="2800" b="0" kern="0" dirty="0">
                <a:solidFill>
                  <a:srgbClr val="0000FF"/>
                </a:solidFill>
              </a:rPr>
              <a:t>1G</a:t>
            </a:r>
            <a:endParaRPr lang="zh-CN" altLang="en-US" sz="2800" b="0" kern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6" y="1616728"/>
            <a:ext cx="7757324" cy="3168352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 bwMode="auto">
          <a:xfrm>
            <a:off x="1176160" y="460252"/>
            <a:ext cx="6324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b="1" kern="0" dirty="0">
                <a:solidFill>
                  <a:srgbClr val="FF0000"/>
                </a:solidFill>
              </a:rPr>
              <a:t>1 </a:t>
            </a:r>
            <a:r>
              <a:rPr lang="zh-CN" altLang="en-US" b="1" kern="0" dirty="0">
                <a:solidFill>
                  <a:srgbClr val="FF0000"/>
                </a:solidFill>
              </a:rPr>
              <a:t>无线通信技术</a:t>
            </a:r>
            <a:endParaRPr lang="zh-CN" altLang="en-US" b="1" kern="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44" y="4904000"/>
            <a:ext cx="8568952" cy="1589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2G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完全采用数字技术，包括数字编码、数字信号处理、数字调制等。</a:t>
            </a:r>
            <a:r>
              <a:rPr lang="en-US" altLang="zh-CN" dirty="0">
                <a:cs typeface="Times New Roman" panose="02020603050405020304" pitchFamily="18" charset="0"/>
              </a:rPr>
              <a:t>90</a:t>
            </a:r>
            <a:r>
              <a:rPr lang="zh-CN" altLang="en-US" dirty="0">
                <a:cs typeface="Times New Roman" panose="02020603050405020304" pitchFamily="18" charset="0"/>
              </a:rPr>
              <a:t>年代初开始投入商用。最典型的是欧洲的</a:t>
            </a:r>
            <a:r>
              <a:rPr lang="en-US" altLang="zh-CN" dirty="0">
                <a:cs typeface="Times New Roman" panose="02020603050405020304" pitchFamily="18" charset="0"/>
              </a:rPr>
              <a:t>GSM</a:t>
            </a:r>
            <a:r>
              <a:rPr lang="zh-CN" altLang="en-US" dirty="0">
                <a:cs typeface="Times New Roman" panose="02020603050405020304" pitchFamily="18" charset="0"/>
              </a:rPr>
              <a:t>系统</a:t>
            </a:r>
            <a:r>
              <a:rPr lang="zh-CN" altLang="zh-CN" dirty="0">
                <a:cs typeface="Times New Roman" panose="02020603050405020304" pitchFamily="18" charset="0"/>
              </a:rPr>
              <a:t>和</a:t>
            </a:r>
            <a:r>
              <a:rPr lang="zh-CN" altLang="en-US" dirty="0">
                <a:cs typeface="Times New Roman" panose="02020603050405020304" pitchFamily="18" charset="0"/>
              </a:rPr>
              <a:t>北美的</a:t>
            </a:r>
            <a:r>
              <a:rPr lang="en-US" altLang="zh-CN" dirty="0">
                <a:cs typeface="Times New Roman" panose="02020603050405020304" pitchFamily="18" charset="0"/>
              </a:rPr>
              <a:t>CDMA</a:t>
            </a:r>
            <a:r>
              <a:rPr lang="zh-CN" altLang="en-US" dirty="0">
                <a:cs typeface="Times New Roman" panose="02020603050405020304" pitchFamily="18" charset="0"/>
              </a:rPr>
              <a:t>系统</a:t>
            </a:r>
            <a:r>
              <a:rPr lang="zh-CN" altLang="zh-CN" dirty="0">
                <a:cs typeface="Times New Roman" panose="02020603050405020304" pitchFamily="18" charset="0"/>
              </a:rPr>
              <a:t>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GSM</a:t>
            </a:r>
            <a:r>
              <a:rPr lang="zh-CN" altLang="zh-CN" dirty="0">
                <a:cs typeface="Times New Roman" panose="02020603050405020304" pitchFamily="18" charset="0"/>
              </a:rPr>
              <a:t>具有较强的保密性和抗干扰性</a:t>
            </a:r>
            <a:r>
              <a:rPr lang="zh-CN" altLang="en-US" dirty="0">
                <a:cs typeface="Times New Roman" panose="02020603050405020304" pitchFamily="18" charset="0"/>
              </a:rPr>
              <a:t>，具有</a:t>
            </a:r>
            <a:r>
              <a:rPr lang="zh-CN" altLang="zh-CN" dirty="0">
                <a:cs typeface="Times New Roman" panose="02020603050405020304" pitchFamily="18" charset="0"/>
              </a:rPr>
              <a:t>音质清晰、通话稳定等优点。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CDMA（IS-95）</a:t>
            </a:r>
            <a:r>
              <a:rPr lang="zh-CN" altLang="en-US" dirty="0">
                <a:cs typeface="Times New Roman" panose="02020603050405020304" pitchFamily="18" charset="0"/>
              </a:rPr>
              <a:t>是采用码分</a:t>
            </a:r>
            <a:r>
              <a:rPr lang="zh-CN" altLang="zh-CN" dirty="0">
                <a:cs typeface="Times New Roman" panose="02020603050405020304" pitchFamily="18" charset="0"/>
              </a:rPr>
              <a:t>多址技术</a:t>
            </a:r>
            <a:r>
              <a:rPr lang="zh-CN" altLang="en-US" dirty="0">
                <a:cs typeface="Times New Roman" panose="02020603050405020304" pitchFamily="18" charset="0"/>
              </a:rPr>
              <a:t>的系统，具有系统</a:t>
            </a:r>
            <a:r>
              <a:rPr lang="zh-CN" altLang="zh-CN" dirty="0">
                <a:cs typeface="Times New Roman" panose="02020603050405020304" pitchFamily="18" charset="0"/>
              </a:rPr>
              <a:t>容量</a:t>
            </a:r>
            <a:r>
              <a:rPr lang="zh-CN" altLang="en-US" dirty="0">
                <a:cs typeface="Times New Roman" panose="02020603050405020304" pitchFamily="18" charset="0"/>
              </a:rPr>
              <a:t>大</a:t>
            </a:r>
            <a:r>
              <a:rPr lang="zh-CN" altLang="zh-CN" dirty="0">
                <a:cs typeface="Times New Roman" panose="02020603050405020304" pitchFamily="18" charset="0"/>
              </a:rPr>
              <a:t>、</a:t>
            </a:r>
            <a:r>
              <a:rPr lang="zh-CN" altLang="en-US" dirty="0">
                <a:cs typeface="Times New Roman" panose="02020603050405020304" pitchFamily="18" charset="0"/>
              </a:rPr>
              <a:t>通信</a:t>
            </a:r>
            <a:r>
              <a:rPr lang="zh-CN" altLang="zh-CN" dirty="0">
                <a:cs typeface="Times New Roman" panose="02020603050405020304" pitchFamily="18" charset="0"/>
              </a:rPr>
              <a:t>质量</a:t>
            </a:r>
            <a:r>
              <a:rPr lang="zh-CN" altLang="en-US" dirty="0">
                <a:cs typeface="Times New Roman" panose="02020603050405020304" pitchFamily="18" charset="0"/>
              </a:rPr>
              <a:t>好</a:t>
            </a:r>
            <a:r>
              <a:rPr lang="zh-CN" altLang="zh-CN" dirty="0">
                <a:cs typeface="Times New Roman" panose="02020603050405020304" pitchFamily="18" charset="0"/>
              </a:rPr>
              <a:t>、</a:t>
            </a:r>
            <a:r>
              <a:rPr lang="zh-CN" altLang="en-US" dirty="0">
                <a:cs typeface="Times New Roman" panose="02020603050405020304" pitchFamily="18" charset="0"/>
              </a:rPr>
              <a:t>频率规划灵活、适用于多媒体通信系统</a:t>
            </a:r>
            <a:r>
              <a:rPr lang="zh-CN" altLang="zh-CN" dirty="0">
                <a:cs typeface="Times New Roman" panose="02020603050405020304" pitchFamily="18" charset="0"/>
              </a:rPr>
              <a:t>等</a:t>
            </a:r>
            <a:r>
              <a:rPr lang="zh-CN" altLang="en-US" dirty="0">
                <a:cs typeface="Times New Roman" panose="02020603050405020304" pitchFamily="18" charset="0"/>
              </a:rPr>
              <a:t>优点</a:t>
            </a:r>
            <a:r>
              <a:rPr lang="zh-CN" altLang="zh-CN" dirty="0">
                <a:cs typeface="Times New Roman" panose="02020603050405020304" pitchFamily="18" charset="0"/>
              </a:rPr>
              <a:t>。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59" y="2512397"/>
            <a:ext cx="1648697" cy="3691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868" t="15342"/>
          <a:stretch>
            <a:fillRect/>
          </a:stretch>
        </p:blipFill>
        <p:spPr>
          <a:xfrm>
            <a:off x="2315211" y="4465570"/>
            <a:ext cx="3781394" cy="2853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671" y="4024440"/>
            <a:ext cx="2848918" cy="364148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 bwMode="auto">
          <a:xfrm>
            <a:off x="1043608" y="1057472"/>
            <a:ext cx="6324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800" b="0" kern="0" dirty="0">
                <a:solidFill>
                  <a:srgbClr val="0000FF"/>
                </a:solidFill>
              </a:rPr>
              <a:t>1.2  </a:t>
            </a:r>
            <a:r>
              <a:rPr lang="zh-CN" altLang="en-US" sz="2800" b="0" kern="0" dirty="0">
                <a:solidFill>
                  <a:srgbClr val="0000FF"/>
                </a:solidFill>
              </a:rPr>
              <a:t>第二代通信技术</a:t>
            </a:r>
            <a:r>
              <a:rPr lang="en-US" altLang="zh-CN" sz="2800" b="0" kern="0" dirty="0">
                <a:solidFill>
                  <a:srgbClr val="0000FF"/>
                </a:solidFill>
              </a:rPr>
              <a:t>2G</a:t>
            </a:r>
            <a:endParaRPr lang="zh-CN" altLang="en-US" sz="2800" b="0" kern="0" dirty="0">
              <a:solidFill>
                <a:srgbClr val="0000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417" y="2967723"/>
            <a:ext cx="5895238" cy="4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262" y="2946912"/>
            <a:ext cx="6080334" cy="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095" y="2453328"/>
            <a:ext cx="7561905" cy="15904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850" y="1697319"/>
            <a:ext cx="2750729" cy="2750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5" y="1340768"/>
            <a:ext cx="7705791" cy="288032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71560" y="211464"/>
            <a:ext cx="6324600" cy="533400"/>
          </a:xfrm>
        </p:spPr>
        <p:txBody>
          <a:bodyPr/>
          <a:lstStyle/>
          <a:p>
            <a:pPr algn="l"/>
            <a:r>
              <a:rPr lang="en-US" altLang="zh-CN" b="1" dirty="0">
                <a:solidFill>
                  <a:srgbClr val="FF0000"/>
                </a:solidFill>
              </a:rPr>
              <a:t>1  </a:t>
            </a:r>
            <a:r>
              <a:rPr lang="zh-CN" altLang="en-US" b="1" dirty="0">
                <a:solidFill>
                  <a:srgbClr val="FF0000"/>
                </a:solidFill>
              </a:rPr>
              <a:t>无线通信技术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1600" y="4549012"/>
            <a:ext cx="77048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latin typeface="宋体" panose="02010600030101010101" pitchFamily="2" charset="-122"/>
                <a:cs typeface="Times New Roman" panose="02020603050405020304" pitchFamily="18" charset="0"/>
              </a:rPr>
              <a:t>3G</a:t>
            </a:r>
            <a:r>
              <a:rPr lang="zh-CN" altLang="zh-CN" sz="2000" dirty="0">
                <a:cs typeface="Times New Roman" panose="02020603050405020304" pitchFamily="18" charset="0"/>
              </a:rPr>
              <a:t>是无线通信与互联网结合的移动通信系统。如视频聊天、语音聊天、在线购物、网游等。</a:t>
            </a:r>
            <a:r>
              <a:rPr lang="en-US" altLang="zh-CN" sz="2000" dirty="0">
                <a:cs typeface="Times New Roman" panose="02020603050405020304" pitchFamily="18" charset="0"/>
              </a:rPr>
              <a:t>3G</a:t>
            </a:r>
            <a:r>
              <a:rPr lang="zh-CN" altLang="zh-CN" sz="2000" dirty="0">
                <a:cs typeface="Times New Roman" panose="02020603050405020304" pitchFamily="18" charset="0"/>
              </a:rPr>
              <a:t>技术在传输声音和数据的速度上有很大的提升，也是当前</a:t>
            </a:r>
            <a:r>
              <a:rPr lang="zh-CN" altLang="en-US" sz="2000" dirty="0">
                <a:cs typeface="Times New Roman" panose="02020603050405020304" pitchFamily="18" charset="0"/>
              </a:rPr>
              <a:t>仍然比较</a:t>
            </a:r>
            <a:r>
              <a:rPr lang="zh-CN" altLang="zh-CN" sz="2000" dirty="0">
                <a:cs typeface="Times New Roman" panose="02020603050405020304" pitchFamily="18" charset="0"/>
              </a:rPr>
              <a:t>流行的通信技术。</a:t>
            </a:r>
            <a:r>
              <a:rPr lang="en-US" altLang="zh-CN" sz="2000" dirty="0">
                <a:cs typeface="Times New Roman" panose="02020603050405020304" pitchFamily="18" charset="0"/>
              </a:rPr>
              <a:t> </a:t>
            </a:r>
            <a:endParaRPr lang="zh-CN" altLang="en-US" sz="2000" dirty="0"/>
          </a:p>
        </p:txBody>
      </p:sp>
      <p:sp>
        <p:nvSpPr>
          <p:cNvPr id="6" name="标题 1"/>
          <p:cNvSpPr txBox="1"/>
          <p:nvPr/>
        </p:nvSpPr>
        <p:spPr bwMode="auto">
          <a:xfrm>
            <a:off x="971560" y="807368"/>
            <a:ext cx="6324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800" b="0" kern="0" dirty="0">
                <a:solidFill>
                  <a:srgbClr val="0000FF"/>
                </a:solidFill>
              </a:rPr>
              <a:t>1.3  </a:t>
            </a:r>
            <a:r>
              <a:rPr lang="zh-CN" altLang="en-US" sz="2800" b="0" kern="0" dirty="0">
                <a:solidFill>
                  <a:srgbClr val="0000FF"/>
                </a:solidFill>
              </a:rPr>
              <a:t>第三代通信技术</a:t>
            </a:r>
            <a:r>
              <a:rPr lang="en-US" altLang="zh-CN" sz="2800" b="0" kern="0" dirty="0">
                <a:solidFill>
                  <a:srgbClr val="0000FF"/>
                </a:solidFill>
              </a:rPr>
              <a:t>3G</a:t>
            </a:r>
            <a:endParaRPr lang="zh-CN" altLang="en-US" sz="2800" b="0" kern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332656"/>
            <a:ext cx="6324600" cy="533400"/>
          </a:xfrm>
        </p:spPr>
        <p:txBody>
          <a:bodyPr/>
          <a:lstStyle/>
          <a:p>
            <a:pPr algn="l"/>
            <a:r>
              <a:rPr lang="en-US" altLang="zh-CN" b="1" dirty="0">
                <a:solidFill>
                  <a:srgbClr val="FF0000"/>
                </a:solidFill>
              </a:rPr>
              <a:t>1 </a:t>
            </a:r>
            <a:r>
              <a:rPr lang="zh-CN" altLang="en-US" b="1" dirty="0">
                <a:solidFill>
                  <a:srgbClr val="FF0000"/>
                </a:solidFill>
              </a:rPr>
              <a:t>无线通信技术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89" y="1556792"/>
            <a:ext cx="8016261" cy="28587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56311" y="4797152"/>
            <a:ext cx="7632848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cs typeface="Times New Roman" panose="02020603050405020304" pitchFamily="18" charset="0"/>
              </a:rPr>
              <a:t>4G</a:t>
            </a:r>
            <a:r>
              <a:rPr lang="zh-CN" altLang="zh-CN" sz="2000" dirty="0">
                <a:cs typeface="Times New Roman" panose="02020603050405020304" pitchFamily="18" charset="0"/>
              </a:rPr>
              <a:t>通信是一个比</a:t>
            </a:r>
            <a:r>
              <a:rPr lang="en-US" altLang="zh-CN" sz="2000" dirty="0">
                <a:cs typeface="Times New Roman" panose="02020603050405020304" pitchFamily="18" charset="0"/>
              </a:rPr>
              <a:t>3G</a:t>
            </a:r>
            <a:r>
              <a:rPr lang="zh-CN" altLang="zh-CN" sz="2000" dirty="0">
                <a:cs typeface="Times New Roman" panose="02020603050405020304" pitchFamily="18" charset="0"/>
              </a:rPr>
              <a:t>通信更完美的无线世界，它可以创造出许多消费者难以想象的应用。</a:t>
            </a:r>
            <a:r>
              <a:rPr lang="en-US" altLang="zh-CN" sz="2000" dirty="0">
                <a:cs typeface="Times New Roman" panose="02020603050405020304" pitchFamily="18" charset="0"/>
              </a:rPr>
              <a:t>4G</a:t>
            </a:r>
            <a:r>
              <a:rPr lang="zh-CN" altLang="zh-CN" sz="2000" dirty="0">
                <a:cs typeface="Times New Roman" panose="02020603050405020304" pitchFamily="18" charset="0"/>
              </a:rPr>
              <a:t>手机可以提供高性能的流媒体内容，并通过</a:t>
            </a:r>
            <a:r>
              <a:rPr lang="en-US" altLang="zh-CN" sz="2000" dirty="0">
                <a:cs typeface="Times New Roman" panose="02020603050405020304" pitchFamily="18" charset="0"/>
              </a:rPr>
              <a:t>ID</a:t>
            </a:r>
            <a:r>
              <a:rPr lang="zh-CN" altLang="zh-CN" sz="2000" dirty="0">
                <a:cs typeface="Times New Roman" panose="02020603050405020304" pitchFamily="18" charset="0"/>
              </a:rPr>
              <a:t>应用程序成为个人身份鉴定设备</a:t>
            </a:r>
            <a:r>
              <a:rPr lang="zh-CN" altLang="zh-CN" dirty="0"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 bwMode="auto">
          <a:xfrm>
            <a:off x="856311" y="911128"/>
            <a:ext cx="6324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800" b="0" kern="0" dirty="0">
                <a:solidFill>
                  <a:srgbClr val="0000FF"/>
                </a:solidFill>
              </a:rPr>
              <a:t>1.4  </a:t>
            </a:r>
            <a:r>
              <a:rPr lang="zh-CN" altLang="en-US" sz="2800" b="0" kern="0" dirty="0">
                <a:solidFill>
                  <a:srgbClr val="0000FF"/>
                </a:solidFill>
              </a:rPr>
              <a:t>第一代通信技术</a:t>
            </a:r>
            <a:r>
              <a:rPr lang="en-US" altLang="zh-CN" sz="2800" b="0" kern="0" dirty="0">
                <a:solidFill>
                  <a:srgbClr val="0000FF"/>
                </a:solidFill>
              </a:rPr>
              <a:t>4G</a:t>
            </a:r>
            <a:endParaRPr lang="zh-CN" altLang="en-US" sz="2800" b="0" kern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6"/>
          <p:cNvSpPr>
            <a:spLocks noChangeArrowheads="1"/>
          </p:cNvSpPr>
          <p:nvPr/>
        </p:nvSpPr>
        <p:spPr bwMode="auto">
          <a:xfrm>
            <a:off x="755576" y="116632"/>
            <a:ext cx="6121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FF0000"/>
                </a:solidFill>
              </a:rPr>
              <a:t>2.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Android</a:t>
            </a:r>
            <a:r>
              <a:rPr lang="zh-CN" altLang="zh-CN" sz="32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基本介绍</a:t>
            </a:r>
            <a:endParaRPr lang="zh-CN" altLang="en-US" sz="3200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en-US" altLang="zh-CN" sz="3200" dirty="0">
                <a:solidFill>
                  <a:srgbClr val="FF0000"/>
                </a:solidFill>
                <a:latin typeface="+mn-ea"/>
                <a:ea typeface="+mn-ea"/>
              </a:rPr>
              <a:t>2.1 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手机操作系统</a:t>
            </a:r>
            <a:endParaRPr lang="en-US" altLang="zh-CN" sz="3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5" name="组合 18"/>
          <p:cNvGrpSpPr/>
          <p:nvPr/>
        </p:nvGrpSpPr>
        <p:grpSpPr bwMode="auto">
          <a:xfrm>
            <a:off x="1619672" y="1590695"/>
            <a:ext cx="2667000" cy="468313"/>
            <a:chOff x="1384949" y="2355703"/>
            <a:chExt cx="2666739" cy="622776"/>
          </a:xfrm>
        </p:grpSpPr>
        <p:grpSp>
          <p:nvGrpSpPr>
            <p:cNvPr id="6" name="组合 26"/>
            <p:cNvGrpSpPr/>
            <p:nvPr/>
          </p:nvGrpSpPr>
          <p:grpSpPr bwMode="auto">
            <a:xfrm>
              <a:off x="1384949" y="2355703"/>
              <a:ext cx="2666739" cy="622776"/>
              <a:chOff x="1191371" y="2279503"/>
              <a:chExt cx="2666700" cy="622776"/>
            </a:xfrm>
          </p:grpSpPr>
          <p:sp>
            <p:nvSpPr>
              <p:cNvPr id="8" name="Text Box 3"/>
              <p:cNvSpPr txBox="1">
                <a:spLocks noChangeArrowheads="1"/>
              </p:cNvSpPr>
              <p:nvPr/>
            </p:nvSpPr>
            <p:spPr bwMode="auto">
              <a:xfrm>
                <a:off x="1635821" y="2323837"/>
                <a:ext cx="2222250" cy="5319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2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Android</a:t>
                </a:r>
                <a:endPara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9" name="图片 32" descr="按扭-14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1371" y="2279503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Box 55"/>
            <p:cNvSpPr txBox="1"/>
            <p:nvPr/>
          </p:nvSpPr>
          <p:spPr>
            <a:xfrm>
              <a:off x="1457967" y="2419036"/>
              <a:ext cx="312707" cy="491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组合 19"/>
          <p:cNvGrpSpPr/>
          <p:nvPr/>
        </p:nvGrpSpPr>
        <p:grpSpPr bwMode="auto">
          <a:xfrm>
            <a:off x="4991522" y="1590695"/>
            <a:ext cx="2686050" cy="468313"/>
            <a:chOff x="1365900" y="2343028"/>
            <a:chExt cx="2685787" cy="622776"/>
          </a:xfrm>
        </p:grpSpPr>
        <p:grpSp>
          <p:nvGrpSpPr>
            <p:cNvPr id="11" name="组合 26"/>
            <p:cNvGrpSpPr/>
            <p:nvPr/>
          </p:nvGrpSpPr>
          <p:grpSpPr bwMode="auto">
            <a:xfrm>
              <a:off x="1365900" y="2343028"/>
              <a:ext cx="2685787" cy="622776"/>
              <a:chOff x="1172322" y="2266828"/>
              <a:chExt cx="2685748" cy="622776"/>
            </a:xfrm>
          </p:grpSpPr>
          <p:sp>
            <p:nvSpPr>
              <p:cNvPr id="13" name="Text Box 3"/>
              <p:cNvSpPr txBox="1">
                <a:spLocks noChangeArrowheads="1"/>
              </p:cNvSpPr>
              <p:nvPr/>
            </p:nvSpPr>
            <p:spPr bwMode="auto">
              <a:xfrm>
                <a:off x="1616772" y="2311162"/>
                <a:ext cx="2241298" cy="5319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2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iOS</a:t>
                </a:r>
                <a:endPara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14" name="图片 32" descr="按扭-14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322" y="2266828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60"/>
            <p:cNvSpPr txBox="1"/>
            <p:nvPr/>
          </p:nvSpPr>
          <p:spPr>
            <a:xfrm>
              <a:off x="1457966" y="2419028"/>
              <a:ext cx="312707" cy="491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9"/>
          <p:cNvGrpSpPr/>
          <p:nvPr/>
        </p:nvGrpSpPr>
        <p:grpSpPr bwMode="auto">
          <a:xfrm>
            <a:off x="1619672" y="2359045"/>
            <a:ext cx="2686050" cy="468313"/>
            <a:chOff x="1365900" y="2343028"/>
            <a:chExt cx="2685787" cy="622776"/>
          </a:xfrm>
        </p:grpSpPr>
        <p:grpSp>
          <p:nvGrpSpPr>
            <p:cNvPr id="16" name="组合 26"/>
            <p:cNvGrpSpPr/>
            <p:nvPr/>
          </p:nvGrpSpPr>
          <p:grpSpPr bwMode="auto">
            <a:xfrm>
              <a:off x="1365901" y="2343028"/>
              <a:ext cx="2685788" cy="622776"/>
              <a:chOff x="1172322" y="2266828"/>
              <a:chExt cx="2685748" cy="622776"/>
            </a:xfrm>
          </p:grpSpPr>
          <p:sp>
            <p:nvSpPr>
              <p:cNvPr id="18" name="Text Box 3"/>
              <p:cNvSpPr txBox="1">
                <a:spLocks noChangeArrowheads="1"/>
              </p:cNvSpPr>
              <p:nvPr/>
            </p:nvSpPr>
            <p:spPr bwMode="auto">
              <a:xfrm>
                <a:off x="1616771" y="2311162"/>
                <a:ext cx="2241297" cy="5319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2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Windows Mobile</a:t>
                </a:r>
                <a:endPara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19" name="图片 32" descr="按扭-14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322" y="2266828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" name="TextBox 15"/>
            <p:cNvSpPr txBox="1"/>
            <p:nvPr/>
          </p:nvSpPr>
          <p:spPr>
            <a:xfrm>
              <a:off x="1457966" y="2419028"/>
              <a:ext cx="312707" cy="491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4991522" y="2359045"/>
            <a:ext cx="2686050" cy="468313"/>
            <a:chOff x="1365900" y="2343028"/>
            <a:chExt cx="2685787" cy="622776"/>
          </a:xfrm>
        </p:grpSpPr>
        <p:grpSp>
          <p:nvGrpSpPr>
            <p:cNvPr id="21" name="组合 26"/>
            <p:cNvGrpSpPr/>
            <p:nvPr/>
          </p:nvGrpSpPr>
          <p:grpSpPr bwMode="auto">
            <a:xfrm>
              <a:off x="1365901" y="2343028"/>
              <a:ext cx="2685788" cy="622776"/>
              <a:chOff x="1172322" y="2266828"/>
              <a:chExt cx="2685748" cy="622776"/>
            </a:xfrm>
          </p:grpSpPr>
          <p:sp>
            <p:nvSpPr>
              <p:cNvPr id="23" name="Text Box 3"/>
              <p:cNvSpPr txBox="1">
                <a:spLocks noChangeArrowheads="1"/>
              </p:cNvSpPr>
              <p:nvPr/>
            </p:nvSpPr>
            <p:spPr bwMode="auto">
              <a:xfrm>
                <a:off x="1616771" y="2311162"/>
                <a:ext cx="2241297" cy="5319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2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Windows Phone</a:t>
                </a:r>
                <a:endPara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24" name="图片 32" descr="按扭-14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322" y="2266828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" name="TextBox 20"/>
            <p:cNvSpPr txBox="1"/>
            <p:nvPr/>
          </p:nvSpPr>
          <p:spPr>
            <a:xfrm>
              <a:off x="1457966" y="2419028"/>
              <a:ext cx="312707" cy="491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19"/>
          <p:cNvGrpSpPr/>
          <p:nvPr/>
        </p:nvGrpSpPr>
        <p:grpSpPr bwMode="auto">
          <a:xfrm>
            <a:off x="1619672" y="3127395"/>
            <a:ext cx="2686050" cy="468313"/>
            <a:chOff x="1365900" y="2343028"/>
            <a:chExt cx="2685787" cy="622776"/>
          </a:xfrm>
        </p:grpSpPr>
        <p:grpSp>
          <p:nvGrpSpPr>
            <p:cNvPr id="26" name="组合 26"/>
            <p:cNvGrpSpPr/>
            <p:nvPr/>
          </p:nvGrpSpPr>
          <p:grpSpPr bwMode="auto">
            <a:xfrm>
              <a:off x="1365901" y="2343028"/>
              <a:ext cx="2685788" cy="622776"/>
              <a:chOff x="1172322" y="2266828"/>
              <a:chExt cx="2685748" cy="622776"/>
            </a:xfrm>
          </p:grpSpPr>
          <p:sp>
            <p:nvSpPr>
              <p:cNvPr id="28" name="Text Box 3"/>
              <p:cNvSpPr txBox="1">
                <a:spLocks noChangeArrowheads="1"/>
              </p:cNvSpPr>
              <p:nvPr/>
            </p:nvSpPr>
            <p:spPr bwMode="auto">
              <a:xfrm>
                <a:off x="1616771" y="2311162"/>
                <a:ext cx="2241297" cy="5319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2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BlackBerry</a:t>
                </a:r>
                <a:endPara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29" name="图片 32" descr="按扭-14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322" y="2266828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7" name="TextBox 25"/>
            <p:cNvSpPr txBox="1"/>
            <p:nvPr/>
          </p:nvSpPr>
          <p:spPr>
            <a:xfrm>
              <a:off x="1457966" y="2419028"/>
              <a:ext cx="312707" cy="491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19"/>
          <p:cNvGrpSpPr/>
          <p:nvPr/>
        </p:nvGrpSpPr>
        <p:grpSpPr bwMode="auto">
          <a:xfrm>
            <a:off x="4991522" y="3127395"/>
            <a:ext cx="2686050" cy="468313"/>
            <a:chOff x="1365900" y="2343028"/>
            <a:chExt cx="2685787" cy="622776"/>
          </a:xfrm>
        </p:grpSpPr>
        <p:grpSp>
          <p:nvGrpSpPr>
            <p:cNvPr id="31" name="组合 26"/>
            <p:cNvGrpSpPr/>
            <p:nvPr/>
          </p:nvGrpSpPr>
          <p:grpSpPr bwMode="auto">
            <a:xfrm>
              <a:off x="1365901" y="2343028"/>
              <a:ext cx="2685788" cy="622776"/>
              <a:chOff x="1172322" y="2266828"/>
              <a:chExt cx="2685748" cy="622776"/>
            </a:xfrm>
          </p:grpSpPr>
          <p:sp>
            <p:nvSpPr>
              <p:cNvPr id="30721" name="Text Box 3"/>
              <p:cNvSpPr txBox="1">
                <a:spLocks noChangeArrowheads="1"/>
              </p:cNvSpPr>
              <p:nvPr/>
            </p:nvSpPr>
            <p:spPr bwMode="auto">
              <a:xfrm>
                <a:off x="1616771" y="2311162"/>
                <a:ext cx="2241297" cy="531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000">
                    <a:latin typeface="微软雅黑" panose="020B0503020204020204" charset="-122"/>
                    <a:ea typeface="微软雅黑" panose="020B0503020204020204" charset="-122"/>
                  </a:rPr>
                  <a:t>Symbian</a:t>
                </a:r>
                <a:endParaRPr lang="en-US" altLang="zh-CN" sz="20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0722" name="图片 32" descr="按扭-14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322" y="2266828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720" name="TextBox 30"/>
            <p:cNvSpPr txBox="1"/>
            <p:nvPr/>
          </p:nvSpPr>
          <p:spPr>
            <a:xfrm>
              <a:off x="1457966" y="2419028"/>
              <a:ext cx="312707" cy="491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072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89040"/>
            <a:ext cx="4392488" cy="20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文本框 30725"/>
          <p:cNvSpPr txBox="1"/>
          <p:nvPr/>
        </p:nvSpPr>
        <p:spPr>
          <a:xfrm>
            <a:off x="3347864" y="605478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手机操作系统的市场份额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4382" y="1146157"/>
            <a:ext cx="8712968" cy="13635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2400" dirty="0">
                <a:latin typeface="+mn-ea"/>
              </a:rPr>
              <a:t>Android</a:t>
            </a:r>
            <a:r>
              <a:rPr lang="zh-CN" altLang="zh-CN" sz="2400" dirty="0">
                <a:latin typeface="+mn-ea"/>
              </a:rPr>
              <a:t>一词的本义指</a:t>
            </a:r>
            <a:r>
              <a:rPr lang="en-US" altLang="zh-CN" sz="2400" dirty="0">
                <a:latin typeface="+mn-ea"/>
              </a:rPr>
              <a:t>“</a:t>
            </a:r>
            <a:r>
              <a:rPr lang="zh-CN" altLang="zh-CN" sz="2400" dirty="0">
                <a:latin typeface="+mn-ea"/>
              </a:rPr>
              <a:t>机器人</a:t>
            </a:r>
            <a:r>
              <a:rPr lang="en-US" altLang="zh-CN" sz="2400" dirty="0">
                <a:latin typeface="+mn-ea"/>
              </a:rPr>
              <a:t>”</a:t>
            </a:r>
            <a:r>
              <a:rPr lang="zh-CN" altLang="zh-CN" sz="2400" dirty="0">
                <a:latin typeface="+mn-ea"/>
              </a:rPr>
              <a:t>，同时也是</a:t>
            </a:r>
            <a:r>
              <a:rPr lang="en-US" altLang="zh-CN" sz="2400" dirty="0">
                <a:latin typeface="+mn-ea"/>
              </a:rPr>
              <a:t>Google</a:t>
            </a:r>
            <a:r>
              <a:rPr lang="zh-CN" altLang="zh-CN" sz="2400" dirty="0">
                <a:latin typeface="+mn-ea"/>
              </a:rPr>
              <a:t>于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2007</a:t>
            </a:r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11</a:t>
            </a:r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月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5</a:t>
            </a:r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日</a:t>
            </a:r>
            <a:r>
              <a:rPr lang="zh-CN" altLang="zh-CN" sz="2400" dirty="0">
                <a:latin typeface="+mn-ea"/>
              </a:rPr>
              <a:t>宣布的基于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Linux</a:t>
            </a:r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平台</a:t>
            </a:r>
            <a:r>
              <a:rPr lang="zh-CN" altLang="zh-CN" sz="2400" dirty="0">
                <a:latin typeface="+mn-ea"/>
              </a:rPr>
              <a:t>的开源手机操作系统的名称，该平台由操作系统、中间件、用户界面和应用软件组成。</a:t>
            </a:r>
            <a:endParaRPr lang="zh-CN" altLang="en-US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认识</a:t>
            </a:r>
            <a:r>
              <a:rPr lang="en-US" altLang="zh-CN" sz="3600" b="1"/>
              <a:t>Android</a:t>
            </a:r>
            <a:endParaRPr lang="en-US" altLang="zh-CN" sz="3600" b="1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55" y="4026176"/>
            <a:ext cx="1512887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83" y="4175660"/>
            <a:ext cx="13684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95060" y="366821"/>
            <a:ext cx="50818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2.2 Android</a:t>
            </a:r>
            <a:r>
              <a:rPr lang="zh-CN" altLang="zh-CN" sz="4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基本介绍</a:t>
            </a:r>
            <a:endParaRPr lang="zh-CN" altLang="en-US" sz="4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4382" y="2470952"/>
            <a:ext cx="8316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>
                <a:latin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2400" b="0" dirty="0">
                <a:cs typeface="Times New Roman" panose="02020603050405020304" pitchFamily="18" charset="0"/>
              </a:rPr>
              <a:t>是一个全身绿色的机器人，绿色也是</a:t>
            </a:r>
            <a:r>
              <a:rPr lang="en-US" altLang="zh-CN" sz="2400" b="0" dirty="0">
                <a:cs typeface="Times New Roman" panose="02020603050405020304" pitchFamily="18" charset="0"/>
              </a:rPr>
              <a:t>Android</a:t>
            </a:r>
            <a:r>
              <a:rPr lang="zh-CN" altLang="zh-CN" sz="2400" b="0" dirty="0">
                <a:cs typeface="Times New Roman" panose="02020603050405020304" pitchFamily="18" charset="0"/>
              </a:rPr>
              <a:t>的标志。颜色采用了</a:t>
            </a:r>
            <a:r>
              <a:rPr lang="en-US" altLang="zh-CN" sz="2400" b="0" dirty="0">
                <a:cs typeface="Times New Roman" panose="02020603050405020304" pitchFamily="18" charset="0"/>
              </a:rPr>
              <a:t>PMS376C</a:t>
            </a:r>
            <a:r>
              <a:rPr lang="zh-CN" altLang="zh-CN" sz="2400" b="0" dirty="0">
                <a:cs typeface="Times New Roman" panose="02020603050405020304" pitchFamily="18" charset="0"/>
              </a:rPr>
              <a:t>和</a:t>
            </a:r>
            <a:r>
              <a:rPr lang="en-US" altLang="zh-CN" sz="2400" b="0" dirty="0">
                <a:cs typeface="Times New Roman" panose="02020603050405020304" pitchFamily="18" charset="0"/>
              </a:rPr>
              <a:t>RGB</a:t>
            </a:r>
            <a:r>
              <a:rPr lang="zh-CN" altLang="zh-CN" sz="2400" b="0" dirty="0">
                <a:cs typeface="Times New Roman" panose="02020603050405020304" pitchFamily="18" charset="0"/>
              </a:rPr>
              <a:t>中十六进制的</a:t>
            </a:r>
            <a:r>
              <a:rPr lang="en-US" altLang="zh-CN" sz="2400" b="0" dirty="0">
                <a:cs typeface="Times New Roman" panose="02020603050405020304" pitchFamily="18" charset="0"/>
              </a:rPr>
              <a:t>#A4C639</a:t>
            </a:r>
            <a:r>
              <a:rPr lang="zh-CN" altLang="zh-CN" sz="2400" b="0" dirty="0">
                <a:cs typeface="Times New Roman" panose="02020603050405020304" pitchFamily="18" charset="0"/>
              </a:rPr>
              <a:t>来绘制，这是</a:t>
            </a:r>
            <a:r>
              <a:rPr lang="en-US" altLang="zh-CN" sz="2400" b="0" dirty="0">
                <a:cs typeface="Times New Roman" panose="02020603050405020304" pitchFamily="18" charset="0"/>
              </a:rPr>
              <a:t>Android</a:t>
            </a:r>
            <a:r>
              <a:rPr lang="zh-CN" altLang="zh-CN" sz="2400" b="0" dirty="0">
                <a:cs typeface="Times New Roman" panose="02020603050405020304" pitchFamily="18" charset="0"/>
              </a:rPr>
              <a:t>操作系统的品牌象徵。</a:t>
            </a:r>
            <a:endParaRPr lang="zh-CN" altLang="en-US" sz="2400" b="0" dirty="0"/>
          </a:p>
        </p:txBody>
      </p:sp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34524"/>
            <a:ext cx="3253105" cy="1907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686264" y="6010105"/>
            <a:ext cx="7989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b="0" dirty="0">
                <a:latin typeface="宋体" panose="02010600030101010101" pitchFamily="2" charset="-122"/>
                <a:cs typeface="Times New Roman" panose="02020603050405020304" pitchFamily="18" charset="0"/>
              </a:rPr>
              <a:t>2012</a:t>
            </a:r>
            <a:r>
              <a:rPr lang="zh-CN" altLang="zh-CN" b="0" dirty="0">
                <a:cs typeface="Times New Roman" panose="02020603050405020304" pitchFamily="18" charset="0"/>
              </a:rPr>
              <a:t>年</a:t>
            </a:r>
            <a:r>
              <a:rPr lang="en-US" altLang="zh-CN" b="0" dirty="0">
                <a:cs typeface="Times New Roman" panose="02020603050405020304" pitchFamily="18" charset="0"/>
              </a:rPr>
              <a:t>7</a:t>
            </a:r>
            <a:r>
              <a:rPr lang="zh-CN" altLang="zh-CN" b="0" dirty="0">
                <a:cs typeface="Times New Roman" panose="02020603050405020304" pitchFamily="18" charset="0"/>
              </a:rPr>
              <a:t>月美国科技博客网站</a:t>
            </a:r>
            <a:r>
              <a:rPr lang="en-US" altLang="zh-CN" b="0" dirty="0" err="1">
                <a:cs typeface="Times New Roman" panose="02020603050405020304" pitchFamily="18" charset="0"/>
              </a:rPr>
              <a:t>BusinessInsider</a:t>
            </a:r>
            <a:r>
              <a:rPr lang="zh-CN" altLang="zh-CN" b="0" dirty="0">
                <a:cs typeface="Times New Roman" panose="02020603050405020304" pitchFamily="18" charset="0"/>
              </a:rPr>
              <a:t>评选出二十一世纪十款最重要电子产品，</a:t>
            </a:r>
            <a:r>
              <a:rPr lang="en-US" altLang="zh-CN" b="0" dirty="0">
                <a:cs typeface="Times New Roman" panose="02020603050405020304" pitchFamily="18" charset="0"/>
              </a:rPr>
              <a:t>Android</a:t>
            </a:r>
            <a:r>
              <a:rPr lang="zh-CN" altLang="zh-CN" b="0" dirty="0">
                <a:cs typeface="Times New Roman" panose="02020603050405020304" pitchFamily="18" charset="0"/>
              </a:rPr>
              <a:t>操作系统和</a:t>
            </a:r>
            <a:r>
              <a:rPr lang="en-US" altLang="zh-CN" b="0" dirty="0">
                <a:cs typeface="Times New Roman" panose="02020603050405020304" pitchFamily="18" charset="0"/>
              </a:rPr>
              <a:t>iPhone</a:t>
            </a:r>
            <a:r>
              <a:rPr lang="zh-CN" altLang="zh-CN" b="0" dirty="0">
                <a:cs typeface="Times New Roman" panose="02020603050405020304" pitchFamily="18" charset="0"/>
              </a:rPr>
              <a:t>等榜上有名。</a:t>
            </a:r>
            <a:endParaRPr lang="zh-CN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认识</a:t>
            </a:r>
            <a:r>
              <a:rPr lang="en-US" altLang="zh-CN" sz="3600" b="1"/>
              <a:t>Android</a:t>
            </a:r>
            <a:endParaRPr lang="en-US" altLang="zh-CN" sz="3600" b="1"/>
          </a:p>
        </p:txBody>
      </p:sp>
      <p:sp>
        <p:nvSpPr>
          <p:cNvPr id="2" name="矩形 1"/>
          <p:cNvSpPr/>
          <p:nvPr/>
        </p:nvSpPr>
        <p:spPr>
          <a:xfrm>
            <a:off x="595060" y="366821"/>
            <a:ext cx="40527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2.3 Android</a:t>
            </a:r>
            <a:r>
              <a:rPr lang="zh-CN" altLang="en-US" sz="4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endParaRPr lang="zh-CN" altLang="en-US" sz="4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6" name="组合 18"/>
          <p:cNvGrpSpPr/>
          <p:nvPr/>
        </p:nvGrpSpPr>
        <p:grpSpPr bwMode="auto">
          <a:xfrm>
            <a:off x="1885950" y="2540372"/>
            <a:ext cx="2667000" cy="468313"/>
            <a:chOff x="1384949" y="2355703"/>
            <a:chExt cx="2666739" cy="622776"/>
          </a:xfrm>
        </p:grpSpPr>
        <p:grpSp>
          <p:nvGrpSpPr>
            <p:cNvPr id="7" name="组合 26"/>
            <p:cNvGrpSpPr/>
            <p:nvPr/>
          </p:nvGrpSpPr>
          <p:grpSpPr bwMode="auto">
            <a:xfrm>
              <a:off x="1384949" y="2355703"/>
              <a:ext cx="2666739" cy="622776"/>
              <a:chOff x="1191371" y="2279503"/>
              <a:chExt cx="2666700" cy="622776"/>
            </a:xfrm>
          </p:grpSpPr>
          <p:sp>
            <p:nvSpPr>
              <p:cNvPr id="9" name="Text Box 3"/>
              <p:cNvSpPr txBox="1">
                <a:spLocks noChangeArrowheads="1"/>
              </p:cNvSpPr>
              <p:nvPr/>
            </p:nvSpPr>
            <p:spPr bwMode="auto">
              <a:xfrm>
                <a:off x="1635821" y="2323837"/>
                <a:ext cx="2222250" cy="5319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开放性</a:t>
                </a:r>
                <a:endPara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11" name="图片 32" descr="按扭-14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1371" y="2279503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TextBox 55"/>
            <p:cNvSpPr txBox="1"/>
            <p:nvPr/>
          </p:nvSpPr>
          <p:spPr>
            <a:xfrm>
              <a:off x="1457967" y="2419036"/>
              <a:ext cx="312707" cy="491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9"/>
          <p:cNvGrpSpPr/>
          <p:nvPr/>
        </p:nvGrpSpPr>
        <p:grpSpPr bwMode="auto">
          <a:xfrm>
            <a:off x="5257800" y="2540372"/>
            <a:ext cx="2686050" cy="468313"/>
            <a:chOff x="1365900" y="2343028"/>
            <a:chExt cx="2685787" cy="622776"/>
          </a:xfrm>
        </p:grpSpPr>
        <p:grpSp>
          <p:nvGrpSpPr>
            <p:cNvPr id="13" name="组合 26"/>
            <p:cNvGrpSpPr/>
            <p:nvPr/>
          </p:nvGrpSpPr>
          <p:grpSpPr bwMode="auto">
            <a:xfrm>
              <a:off x="1365900" y="2343028"/>
              <a:ext cx="2685787" cy="622776"/>
              <a:chOff x="1172322" y="2266828"/>
              <a:chExt cx="2685748" cy="622776"/>
            </a:xfrm>
          </p:grpSpPr>
          <p:sp>
            <p:nvSpPr>
              <p:cNvPr id="15" name="Text Box 3"/>
              <p:cNvSpPr txBox="1">
                <a:spLocks noChangeArrowheads="1"/>
              </p:cNvSpPr>
              <p:nvPr/>
            </p:nvSpPr>
            <p:spPr bwMode="auto">
              <a:xfrm>
                <a:off x="1616772" y="2311162"/>
                <a:ext cx="2241298" cy="5319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挣脱束缚</a:t>
                </a:r>
                <a:endPara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16" name="图片 32" descr="按扭-14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322" y="2266828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TextBox 60"/>
            <p:cNvSpPr txBox="1"/>
            <p:nvPr/>
          </p:nvSpPr>
          <p:spPr>
            <a:xfrm>
              <a:off x="1457966" y="2419028"/>
              <a:ext cx="312707" cy="491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9"/>
          <p:cNvGrpSpPr/>
          <p:nvPr/>
        </p:nvGrpSpPr>
        <p:grpSpPr bwMode="auto">
          <a:xfrm>
            <a:off x="1885950" y="3308722"/>
            <a:ext cx="2686050" cy="468313"/>
            <a:chOff x="1365901" y="2343028"/>
            <a:chExt cx="2685786" cy="622776"/>
          </a:xfrm>
        </p:grpSpPr>
        <p:grpSp>
          <p:nvGrpSpPr>
            <p:cNvPr id="18" name="组合 26"/>
            <p:cNvGrpSpPr/>
            <p:nvPr/>
          </p:nvGrpSpPr>
          <p:grpSpPr bwMode="auto">
            <a:xfrm>
              <a:off x="1365901" y="2343028"/>
              <a:ext cx="2685786" cy="622776"/>
              <a:chOff x="1172322" y="2266828"/>
              <a:chExt cx="2685746" cy="622776"/>
            </a:xfrm>
          </p:grpSpPr>
          <p:sp>
            <p:nvSpPr>
              <p:cNvPr id="20" name="Text Box 3"/>
              <p:cNvSpPr txBox="1">
                <a:spLocks noChangeArrowheads="1"/>
              </p:cNvSpPr>
              <p:nvPr/>
            </p:nvSpPr>
            <p:spPr bwMode="auto">
              <a:xfrm>
                <a:off x="1616772" y="2311162"/>
                <a:ext cx="2241296" cy="5319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丰富的硬件</a:t>
                </a:r>
                <a:endPara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21" name="图片 32" descr="按扭-14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322" y="2266828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" name="TextBox 15"/>
            <p:cNvSpPr txBox="1"/>
            <p:nvPr/>
          </p:nvSpPr>
          <p:spPr>
            <a:xfrm>
              <a:off x="1457967" y="2419028"/>
              <a:ext cx="312707" cy="491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组合 19"/>
          <p:cNvGrpSpPr/>
          <p:nvPr/>
        </p:nvGrpSpPr>
        <p:grpSpPr bwMode="auto">
          <a:xfrm>
            <a:off x="5257800" y="3308722"/>
            <a:ext cx="2686050" cy="468313"/>
            <a:chOff x="1365901" y="2343028"/>
            <a:chExt cx="2685786" cy="622776"/>
          </a:xfrm>
        </p:grpSpPr>
        <p:grpSp>
          <p:nvGrpSpPr>
            <p:cNvPr id="23" name="组合 26"/>
            <p:cNvGrpSpPr/>
            <p:nvPr/>
          </p:nvGrpSpPr>
          <p:grpSpPr bwMode="auto">
            <a:xfrm>
              <a:off x="1365901" y="2343028"/>
              <a:ext cx="2685786" cy="622776"/>
              <a:chOff x="1172322" y="2266828"/>
              <a:chExt cx="2685746" cy="622776"/>
            </a:xfrm>
          </p:grpSpPr>
          <p:sp>
            <p:nvSpPr>
              <p:cNvPr id="25" name="Text Box 3"/>
              <p:cNvSpPr txBox="1">
                <a:spLocks noChangeArrowheads="1"/>
              </p:cNvSpPr>
              <p:nvPr/>
            </p:nvSpPr>
            <p:spPr bwMode="auto">
              <a:xfrm>
                <a:off x="1616772" y="2311162"/>
                <a:ext cx="2241296" cy="5319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开发商</a:t>
                </a:r>
                <a:endPara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26" name="图片 32" descr="按扭-14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322" y="2266828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" name="TextBox 20"/>
            <p:cNvSpPr txBox="1"/>
            <p:nvPr/>
          </p:nvSpPr>
          <p:spPr>
            <a:xfrm>
              <a:off x="1457967" y="2419028"/>
              <a:ext cx="312707" cy="491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" name="组合 19"/>
          <p:cNvGrpSpPr/>
          <p:nvPr/>
        </p:nvGrpSpPr>
        <p:grpSpPr bwMode="auto">
          <a:xfrm>
            <a:off x="1885950" y="4077072"/>
            <a:ext cx="2686050" cy="468313"/>
            <a:chOff x="1365901" y="2343028"/>
            <a:chExt cx="2685786" cy="622776"/>
          </a:xfrm>
        </p:grpSpPr>
        <p:grpSp>
          <p:nvGrpSpPr>
            <p:cNvPr id="28" name="组合 26"/>
            <p:cNvGrpSpPr/>
            <p:nvPr/>
          </p:nvGrpSpPr>
          <p:grpSpPr bwMode="auto">
            <a:xfrm>
              <a:off x="1365901" y="2343028"/>
              <a:ext cx="2685786" cy="622776"/>
              <a:chOff x="1172322" y="2266828"/>
              <a:chExt cx="2685746" cy="622776"/>
            </a:xfrm>
          </p:grpSpPr>
          <p:sp>
            <p:nvSpPr>
              <p:cNvPr id="30" name="Text Box 3"/>
              <p:cNvSpPr txBox="1">
                <a:spLocks noChangeArrowheads="1"/>
              </p:cNvSpPr>
              <p:nvPr/>
            </p:nvSpPr>
            <p:spPr bwMode="auto">
              <a:xfrm>
                <a:off x="1616772" y="2311162"/>
                <a:ext cx="2241296" cy="5319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Google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应用</a:t>
                </a:r>
                <a:endPara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1" name="图片 32" descr="按扭-14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322" y="2266828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" name="TextBox 25"/>
            <p:cNvSpPr txBox="1"/>
            <p:nvPr/>
          </p:nvSpPr>
          <p:spPr>
            <a:xfrm>
              <a:off x="1457967" y="2419028"/>
              <a:ext cx="312707" cy="491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836613"/>
            <a:ext cx="8229600" cy="5545137"/>
          </a:xfrm>
          <a:ln w="12700"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 1.5                Cupcake(</a:t>
            </a:r>
            <a:r>
              <a:rPr lang="zh-CN" altLang="zh-CN" sz="1800" b="1" dirty="0">
                <a:solidFill>
                  <a:schemeClr val="tx2"/>
                </a:solidFill>
              </a:rPr>
              <a:t>纸杯蛋糕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2009.4.30 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 1.6                Donut(</a:t>
            </a:r>
            <a:r>
              <a:rPr lang="zh-CN" altLang="zh-CN" sz="1800" b="1" dirty="0">
                <a:solidFill>
                  <a:schemeClr val="tx2"/>
                </a:solidFill>
              </a:rPr>
              <a:t>甜甜圈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       2009.9.15 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 2.0/</a:t>
            </a:r>
            <a:r>
              <a:rPr lang="zh-CN" altLang="zh-CN" sz="1800" b="1" dirty="0">
                <a:solidFill>
                  <a:schemeClr val="tx2"/>
                </a:solidFill>
              </a:rPr>
              <a:t>（</a:t>
            </a:r>
            <a:r>
              <a:rPr lang="en-US" altLang="zh-CN" sz="1800" b="1" dirty="0">
                <a:solidFill>
                  <a:schemeClr val="tx2"/>
                </a:solidFill>
              </a:rPr>
              <a:t>2.0.1/2.1</a:t>
            </a:r>
            <a:r>
              <a:rPr lang="zh-CN" altLang="zh-CN" sz="1800" b="1" dirty="0">
                <a:solidFill>
                  <a:schemeClr val="tx2"/>
                </a:solidFill>
              </a:rPr>
              <a:t>）</a:t>
            </a:r>
            <a:r>
              <a:rPr lang="en-US" altLang="zh-CN" sz="1800" b="1" dirty="0">
                <a:solidFill>
                  <a:schemeClr val="tx2"/>
                </a:solidFill>
              </a:rPr>
              <a:t> Eclair(</a:t>
            </a:r>
            <a:r>
              <a:rPr lang="zh-CN" altLang="zh-CN" sz="1800" b="1" dirty="0">
                <a:solidFill>
                  <a:schemeClr val="tx2"/>
                </a:solidFill>
              </a:rPr>
              <a:t>松饼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    2009.10.26 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 2.2/2.2.1              </a:t>
            </a:r>
            <a:r>
              <a:rPr lang="en-US" altLang="zh-CN" sz="1800" b="1" dirty="0" err="1">
                <a:solidFill>
                  <a:schemeClr val="tx2"/>
                </a:solidFill>
              </a:rPr>
              <a:t>Froyo</a:t>
            </a:r>
            <a:r>
              <a:rPr lang="en-US" altLang="zh-CN" sz="1800" b="1" dirty="0">
                <a:solidFill>
                  <a:schemeClr val="tx2"/>
                </a:solidFill>
              </a:rPr>
              <a:t>(</a:t>
            </a:r>
            <a:r>
              <a:rPr lang="zh-CN" altLang="zh-CN" sz="1800" b="1" dirty="0">
                <a:solidFill>
                  <a:schemeClr val="tx2"/>
                </a:solidFill>
              </a:rPr>
              <a:t>冻酸奶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2010.5.20 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 2.3               Gingerbread(</a:t>
            </a:r>
            <a:r>
              <a:rPr lang="zh-CN" altLang="zh-CN" sz="1800" b="1" dirty="0">
                <a:solidFill>
                  <a:schemeClr val="tx2"/>
                </a:solidFill>
              </a:rPr>
              <a:t>姜饼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2010.12.7 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 3.0               Honeycomb(</a:t>
            </a:r>
            <a:r>
              <a:rPr lang="zh-CN" altLang="zh-CN" sz="1800" b="1" dirty="0">
                <a:solidFill>
                  <a:schemeClr val="tx2"/>
                </a:solidFill>
              </a:rPr>
              <a:t>蜂巢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 2011.2.2 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 3.1               Honeycomb(</a:t>
            </a:r>
            <a:r>
              <a:rPr lang="zh-CN" altLang="zh-CN" sz="1800" b="1" dirty="0">
                <a:solidFill>
                  <a:schemeClr val="tx2"/>
                </a:solidFill>
              </a:rPr>
              <a:t>蜂巢</a:t>
            </a:r>
            <a:r>
              <a:rPr lang="en-US" altLang="zh-CN" sz="1800" b="1" dirty="0">
                <a:solidFill>
                  <a:schemeClr val="tx2"/>
                </a:solidFill>
              </a:rPr>
              <a:t>)                        2011.5.11 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 3.2               Honeycomb(</a:t>
            </a:r>
            <a:r>
              <a:rPr lang="zh-CN" altLang="zh-CN" sz="1800" b="1" dirty="0">
                <a:solidFill>
                  <a:schemeClr val="tx2"/>
                </a:solidFill>
              </a:rPr>
              <a:t>蜂巢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 2011.7.13 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 4.0     Ice Cream Sandwich(</a:t>
            </a:r>
            <a:r>
              <a:rPr lang="zh-CN" altLang="zh-CN" sz="1800" b="1" dirty="0">
                <a:solidFill>
                  <a:schemeClr val="tx2"/>
                </a:solidFill>
              </a:rPr>
              <a:t>冰激凌三明治</a:t>
            </a:r>
            <a:r>
              <a:rPr lang="en-US" altLang="zh-CN" sz="1800" b="1" dirty="0">
                <a:solidFill>
                  <a:schemeClr val="tx2"/>
                </a:solidFill>
              </a:rPr>
              <a:t>)     2011.10.19 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 4.1             Jelly Bean(</a:t>
            </a:r>
            <a:r>
              <a:rPr lang="zh-CN" altLang="zh-CN" sz="1800" b="1" dirty="0">
                <a:solidFill>
                  <a:schemeClr val="tx2"/>
                </a:solidFill>
              </a:rPr>
              <a:t>果冻豆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  2012.6.28  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 4.2            Jelly Bean(</a:t>
            </a:r>
            <a:r>
              <a:rPr lang="zh-CN" altLang="zh-CN" sz="1800" b="1" dirty="0">
                <a:solidFill>
                  <a:schemeClr val="tx2"/>
                </a:solidFill>
              </a:rPr>
              <a:t>果冻豆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   2012.10.30 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 4.3            Jelly Bean(</a:t>
            </a:r>
            <a:r>
              <a:rPr lang="zh-CN" altLang="zh-CN" sz="1800" b="1" dirty="0">
                <a:solidFill>
                  <a:schemeClr val="tx2"/>
                </a:solidFill>
              </a:rPr>
              <a:t>果冻豆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   2013.7.25  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 4.4            KitKat(</a:t>
            </a:r>
            <a:r>
              <a:rPr lang="zh-CN" altLang="zh-CN" sz="1800" b="1" dirty="0">
                <a:solidFill>
                  <a:schemeClr val="tx2"/>
                </a:solidFill>
              </a:rPr>
              <a:t>奇巧巧克力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   2013.09.04 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 5.0             Lollipop (</a:t>
            </a:r>
            <a:r>
              <a:rPr lang="zh-CN" altLang="zh-CN" sz="1800" b="1" dirty="0">
                <a:solidFill>
                  <a:schemeClr val="tx2"/>
                </a:solidFill>
              </a:rPr>
              <a:t>棒棒糖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     2014.10.15 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 5.1             Lollipop (</a:t>
            </a:r>
            <a:r>
              <a:rPr lang="zh-CN" altLang="zh-CN" sz="1800" b="1" dirty="0">
                <a:solidFill>
                  <a:schemeClr val="tx2"/>
                </a:solidFill>
              </a:rPr>
              <a:t>棒棒糖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      2015.3.9  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1800" b="1" dirty="0">
                <a:solidFill>
                  <a:schemeClr val="tx2"/>
                </a:solidFill>
              </a:rPr>
              <a:t>Android 6.0          Marshmallow (</a:t>
            </a:r>
            <a:r>
              <a:rPr lang="zh-CN" altLang="zh-CN" sz="1800" b="1" dirty="0">
                <a:solidFill>
                  <a:schemeClr val="tx2"/>
                </a:solidFill>
              </a:rPr>
              <a:t>棉花糖</a:t>
            </a:r>
            <a:r>
              <a:rPr lang="en-US" altLang="zh-CN" sz="1800" b="1" dirty="0">
                <a:solidFill>
                  <a:schemeClr val="tx2"/>
                </a:solidFill>
              </a:rPr>
              <a:t>)                      2015.9.29</a:t>
            </a:r>
            <a:endParaRPr lang="zh-CN" altLang="zh-CN" sz="1800" b="1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sz="1200" dirty="0"/>
          </a:p>
        </p:txBody>
      </p:sp>
      <p:sp>
        <p:nvSpPr>
          <p:cNvPr id="30723" name="TextBox 6"/>
          <p:cNvSpPr>
            <a:spLocks noChangeArrowheads="1"/>
          </p:cNvSpPr>
          <p:nvPr/>
        </p:nvSpPr>
        <p:spPr bwMode="auto">
          <a:xfrm>
            <a:off x="509622" y="184150"/>
            <a:ext cx="612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FF0000"/>
                </a:solidFill>
              </a:rPr>
              <a:t>2.4  </a:t>
            </a:r>
            <a:r>
              <a:rPr lang="zh-CN" altLang="en-US" sz="3200" dirty="0">
                <a:solidFill>
                  <a:srgbClr val="FF0000"/>
                </a:solidFill>
              </a:rPr>
              <a:t>Android发展历史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60960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6343650" y="975519"/>
            <a:ext cx="2724150" cy="171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体系结构划分为四层：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</a:rPr>
              <a:t>应用层</a:t>
            </a:r>
            <a:endParaRPr lang="zh-CN" altLang="en-US" sz="1800" b="1" dirty="0">
              <a:solidFill>
                <a:schemeClr val="tx2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</a:rPr>
              <a:t>应用框架</a:t>
            </a:r>
            <a:endParaRPr lang="zh-CN" altLang="en-US" sz="1800" b="1" dirty="0">
              <a:solidFill>
                <a:schemeClr val="tx2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</a:rPr>
              <a:t>系统运行库层</a:t>
            </a:r>
            <a:endParaRPr lang="zh-CN" altLang="en-US" sz="1800" b="1" dirty="0">
              <a:solidFill>
                <a:schemeClr val="tx2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tx2"/>
                </a:solidFill>
              </a:rPr>
              <a:t>Linux</a:t>
            </a:r>
            <a:r>
              <a:rPr lang="zh-CN" altLang="en-US" sz="1800" b="1" dirty="0">
                <a:solidFill>
                  <a:schemeClr val="tx2"/>
                </a:solidFill>
              </a:rPr>
              <a:t>内核层 </a:t>
            </a:r>
            <a:endParaRPr lang="zh-CN" altLang="en-US" sz="1800" b="1" dirty="0">
              <a:solidFill>
                <a:schemeClr val="tx2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23528" y="107156"/>
            <a:ext cx="64770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kern="0" dirty="0">
                <a:solidFill>
                  <a:srgbClr val="FF0000"/>
                </a:solidFill>
              </a:rPr>
              <a:t>3</a:t>
            </a:r>
            <a:r>
              <a:rPr lang="en-US" altLang="zh-CN" b="1" kern="0" dirty="0">
                <a:solidFill>
                  <a:srgbClr val="FF0000"/>
                </a:solidFill>
              </a:rPr>
              <a:t> Android</a:t>
            </a:r>
            <a:r>
              <a:rPr lang="zh-CN" altLang="en-US" b="1" kern="0" dirty="0">
                <a:solidFill>
                  <a:srgbClr val="FF0000"/>
                </a:solidFill>
              </a:rPr>
              <a:t>体系结构</a:t>
            </a:r>
            <a:endParaRPr lang="en-US" altLang="zh-CN" b="1" kern="0" dirty="0">
              <a:solidFill>
                <a:srgbClr val="FF0000"/>
              </a:solidFill>
            </a:endParaRP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6267450" y="2811174"/>
            <a:ext cx="2876550" cy="4181634"/>
          </a:xfrm>
        </p:spPr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altLang="zh-CN" sz="1800" b="1" dirty="0">
                <a:solidFill>
                  <a:srgbClr val="FF0000"/>
                </a:solidFill>
              </a:rPr>
              <a:t>Linux</a:t>
            </a:r>
            <a:r>
              <a:rPr lang="zh-CN" altLang="zh-CN" sz="1800" b="1" dirty="0">
                <a:solidFill>
                  <a:srgbClr val="FF0000"/>
                </a:solidFill>
              </a:rPr>
              <a:t>内核</a:t>
            </a:r>
            <a:r>
              <a:rPr lang="zh-CN" altLang="zh-CN" sz="1800" b="1" dirty="0"/>
              <a:t>： </a:t>
            </a:r>
            <a:r>
              <a:rPr lang="en-US" altLang="zh-CN" sz="1800" b="1" dirty="0"/>
              <a:t>Android</a:t>
            </a:r>
            <a:r>
              <a:rPr lang="zh-CN" altLang="zh-CN" sz="1800" b="1" dirty="0"/>
              <a:t>是运行于</a:t>
            </a:r>
            <a:r>
              <a:rPr lang="en-US" altLang="zh-CN" sz="1800" b="1" dirty="0"/>
              <a:t>Linux kernel</a:t>
            </a:r>
            <a:r>
              <a:rPr lang="zh-CN" altLang="zh-CN" sz="1800" b="1" dirty="0"/>
              <a:t>之上，但并不是</a:t>
            </a:r>
            <a:r>
              <a:rPr lang="en-US" altLang="zh-CN" sz="1800" b="1" dirty="0"/>
              <a:t>GNU/Linux</a:t>
            </a:r>
            <a:r>
              <a:rPr lang="zh-CN" altLang="zh-CN" sz="1800" b="1" dirty="0"/>
              <a:t>。</a:t>
            </a:r>
            <a:r>
              <a:rPr lang="en-US" altLang="zh-CN" sz="1800" b="1" dirty="0"/>
              <a:t>Android</a:t>
            </a:r>
            <a:r>
              <a:rPr lang="zh-CN" altLang="zh-CN" sz="1800" b="1" dirty="0"/>
              <a:t>的</a:t>
            </a:r>
            <a:r>
              <a:rPr lang="en-US" altLang="zh-CN" sz="1800" b="1" dirty="0"/>
              <a:t>Linux kernel</a:t>
            </a:r>
            <a:r>
              <a:rPr lang="zh-CN" altLang="zh-CN" sz="1800" b="1" dirty="0"/>
              <a:t>控制包括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marL="0" lvl="0" indent="0">
              <a:spcBef>
                <a:spcPts val="0"/>
              </a:spcBef>
            </a:pPr>
            <a:r>
              <a:rPr lang="zh-CN" altLang="zh-CN" sz="1800" b="1" dirty="0"/>
              <a:t>安全（</a:t>
            </a:r>
            <a:r>
              <a:rPr lang="en-US" altLang="zh-CN" sz="1800" b="1" dirty="0"/>
              <a:t>Security</a:t>
            </a:r>
            <a:r>
              <a:rPr lang="zh-CN" altLang="zh-CN" sz="1800" b="1" dirty="0"/>
              <a:t>），</a:t>
            </a:r>
            <a:endParaRPr lang="en-US" altLang="zh-CN" sz="1800" b="1" dirty="0"/>
          </a:p>
          <a:p>
            <a:pPr marL="0" lvl="0" indent="0">
              <a:spcBef>
                <a:spcPts val="0"/>
              </a:spcBef>
            </a:pPr>
            <a:r>
              <a:rPr lang="zh-CN" altLang="zh-CN" sz="1800" b="1" dirty="0"/>
              <a:t>存储器管理（</a:t>
            </a:r>
            <a:r>
              <a:rPr lang="en-US" altLang="zh-CN" sz="1800" b="1" dirty="0"/>
              <a:t>Memory Management</a:t>
            </a:r>
            <a:r>
              <a:rPr lang="zh-CN" altLang="zh-CN" sz="1800" b="1" dirty="0"/>
              <a:t>），</a:t>
            </a:r>
            <a:endParaRPr lang="en-US" altLang="zh-CN" sz="1800" b="1" dirty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zh-CN" sz="1800" b="1" dirty="0"/>
              <a:t>程序管理（</a:t>
            </a:r>
            <a:r>
              <a:rPr lang="en-US" altLang="zh-CN" sz="1800" b="1" dirty="0"/>
              <a:t>Process Management</a:t>
            </a:r>
            <a:r>
              <a:rPr lang="zh-CN" altLang="zh-CN" sz="1800" b="1" dirty="0"/>
              <a:t>），</a:t>
            </a:r>
            <a:endParaRPr lang="en-US" altLang="zh-CN" sz="1800" b="1" dirty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zh-CN" sz="1800" b="1" dirty="0"/>
              <a:t>网络堆栈（</a:t>
            </a:r>
            <a:r>
              <a:rPr lang="en-US" altLang="zh-CN" sz="1800" b="1" dirty="0"/>
              <a:t>Network Stack</a:t>
            </a:r>
            <a:r>
              <a:rPr lang="zh-CN" altLang="zh-CN" sz="1800" b="1" dirty="0"/>
              <a:t>），</a:t>
            </a:r>
            <a:endParaRPr lang="en-US" altLang="zh-CN" sz="1800" b="1" dirty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zh-CN" sz="1800" b="1" dirty="0"/>
              <a:t>驱动程序模型（</a:t>
            </a:r>
            <a:r>
              <a:rPr lang="en-US" altLang="zh-CN" sz="1800" b="1" dirty="0"/>
              <a:t>Driver Model</a:t>
            </a:r>
            <a:r>
              <a:rPr lang="zh-CN" altLang="zh-CN" sz="1800" b="1" dirty="0"/>
              <a:t>）等。</a:t>
            </a:r>
            <a:endParaRPr lang="zh-CN" altLang="zh-CN" sz="1800" b="1" dirty="0"/>
          </a:p>
          <a:p>
            <a:pPr>
              <a:spcBef>
                <a:spcPts val="0"/>
              </a:spcBef>
            </a:pPr>
            <a:endParaRPr lang="zh-CN" altLang="en-US" sz="1800" b="1" dirty="0"/>
          </a:p>
        </p:txBody>
      </p:sp>
      <p:sp>
        <p:nvSpPr>
          <p:cNvPr id="6" name="内容占位符 1"/>
          <p:cNvSpPr txBox="1"/>
          <p:nvPr/>
        </p:nvSpPr>
        <p:spPr>
          <a:xfrm>
            <a:off x="3167336" y="1206402"/>
            <a:ext cx="5976664" cy="92019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 2" panose="05020102010507070707" pitchFamily="18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 panose="05020102010507070707" pitchFamily="18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zh-CN" sz="1800" kern="0" dirty="0">
                <a:solidFill>
                  <a:srgbClr val="FF0000"/>
                </a:solidFill>
              </a:rPr>
              <a:t>核心类库</a:t>
            </a:r>
            <a:r>
              <a:rPr lang="zh-CN" altLang="zh-CN" sz="1800" kern="0" dirty="0"/>
              <a:t>：</a:t>
            </a:r>
            <a:r>
              <a:rPr lang="en-US" altLang="zh-CN" sz="1800" kern="0" dirty="0"/>
              <a:t>Android</a:t>
            </a:r>
            <a:r>
              <a:rPr lang="zh-CN" altLang="zh-CN" sz="1800" kern="0" dirty="0"/>
              <a:t>包含一些</a:t>
            </a:r>
            <a:r>
              <a:rPr lang="en-US" altLang="zh-CN" sz="1800" kern="0" dirty="0"/>
              <a:t>C/C++</a:t>
            </a:r>
            <a:r>
              <a:rPr lang="zh-CN" altLang="zh-CN" sz="1800" kern="0" dirty="0"/>
              <a:t>库，这些库能被</a:t>
            </a:r>
            <a:r>
              <a:rPr lang="en-US" altLang="zh-CN" sz="1800" kern="0" dirty="0"/>
              <a:t>Android</a:t>
            </a:r>
            <a:r>
              <a:rPr lang="zh-CN" altLang="zh-CN" sz="1800" kern="0" dirty="0"/>
              <a:t>系统中不同的组件使用。它们通过</a:t>
            </a:r>
            <a:r>
              <a:rPr lang="en-US" altLang="zh-CN" sz="1800" kern="0" dirty="0"/>
              <a:t>Android</a:t>
            </a:r>
            <a:r>
              <a:rPr lang="zh-CN" altLang="zh-CN" sz="1800" kern="0" dirty="0"/>
              <a:t>应用程序框架为开发者提供服务。</a:t>
            </a:r>
            <a:endParaRPr lang="zh-CN" altLang="en-US" sz="1800" kern="0" dirty="0"/>
          </a:p>
        </p:txBody>
      </p:sp>
      <p:sp>
        <p:nvSpPr>
          <p:cNvPr id="8" name="内容占位符 1"/>
          <p:cNvSpPr txBox="1"/>
          <p:nvPr/>
        </p:nvSpPr>
        <p:spPr>
          <a:xfrm>
            <a:off x="-1" y="3303515"/>
            <a:ext cx="6265617" cy="319695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 2" panose="05020102010507070707" pitchFamily="18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 panose="05020102010507070707" pitchFamily="18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zh-CN" sz="1800" kern="0" dirty="0">
                <a:solidFill>
                  <a:srgbClr val="FF0000"/>
                </a:solidFill>
              </a:rPr>
              <a:t>应用程序框架层</a:t>
            </a:r>
            <a:r>
              <a:rPr lang="zh-CN" altLang="zh-CN" sz="1800" kern="0" dirty="0"/>
              <a:t>：应用程序框架提供了大量的</a:t>
            </a:r>
            <a:r>
              <a:rPr lang="en-US" altLang="zh-CN" sz="1800" kern="0" dirty="0"/>
              <a:t>API</a:t>
            </a:r>
            <a:r>
              <a:rPr lang="zh-CN" altLang="zh-CN" sz="1800" kern="0" dirty="0"/>
              <a:t>供开发者使用。</a:t>
            </a:r>
            <a:r>
              <a:rPr lang="en-US" altLang="zh-CN" sz="1800" kern="0" dirty="0"/>
              <a:t>Android</a:t>
            </a:r>
            <a:r>
              <a:rPr lang="zh-CN" altLang="zh-CN" sz="1800" kern="0" dirty="0"/>
              <a:t>自带的一些核心应用就是使用这些</a:t>
            </a:r>
            <a:r>
              <a:rPr lang="en-US" altLang="zh-CN" sz="1800" kern="0" dirty="0"/>
              <a:t>API</a:t>
            </a:r>
            <a:r>
              <a:rPr lang="zh-CN" altLang="zh-CN" sz="1800" kern="0" dirty="0"/>
              <a:t>完成的，例如视图（</a:t>
            </a:r>
            <a:r>
              <a:rPr lang="en-US" altLang="zh-CN" sz="1800" kern="0" dirty="0"/>
              <a:t>Views</a:t>
            </a:r>
            <a:r>
              <a:rPr lang="zh-CN" altLang="zh-CN" sz="1800" kern="0" dirty="0"/>
              <a:t>）</a:t>
            </a:r>
            <a:r>
              <a:rPr lang="en-US" altLang="zh-CN" sz="1800" kern="0" dirty="0"/>
              <a:t>,</a:t>
            </a:r>
            <a:r>
              <a:rPr lang="zh-CN" altLang="zh-CN" sz="1800" kern="0" dirty="0"/>
              <a:t>活动管理器（</a:t>
            </a:r>
            <a:r>
              <a:rPr lang="en-US" altLang="zh-CN" sz="1800" kern="0" dirty="0"/>
              <a:t>Notification Manager</a:t>
            </a:r>
            <a:r>
              <a:rPr lang="zh-CN" altLang="zh-CN" sz="1800" kern="0" dirty="0"/>
              <a:t>）等，开发者也可以通过这些</a:t>
            </a:r>
            <a:r>
              <a:rPr lang="en-US" altLang="zh-CN" sz="1800" kern="0" dirty="0"/>
              <a:t>API</a:t>
            </a:r>
            <a:r>
              <a:rPr lang="zh-CN" altLang="zh-CN" sz="1800" kern="0" dirty="0"/>
              <a:t>来构建自己的应用程序。除了这些也是软件复用的手段，任何应用程序都可以发布它的功能模块，只要遵守了框架约定，那么其他的应用程序就可以使用这个功能模块。</a:t>
            </a:r>
            <a:endParaRPr lang="zh-CN" altLang="zh-CN" sz="1800" kern="0" dirty="0"/>
          </a:p>
          <a:p>
            <a:endParaRPr lang="zh-CN" altLang="en-US" sz="1800" kern="0" dirty="0"/>
          </a:p>
        </p:txBody>
      </p:sp>
      <p:sp>
        <p:nvSpPr>
          <p:cNvPr id="9" name="内容占位符 1"/>
          <p:cNvSpPr txBox="1"/>
          <p:nvPr/>
        </p:nvSpPr>
        <p:spPr>
          <a:xfrm>
            <a:off x="-38595" y="3329350"/>
            <a:ext cx="6337176" cy="192568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 2" panose="05020102010507070707" pitchFamily="18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 panose="05020102010507070707" pitchFamily="18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zh-CN" sz="1800" kern="0" dirty="0">
                <a:solidFill>
                  <a:srgbClr val="FF0000"/>
                </a:solidFill>
              </a:rPr>
              <a:t>应用程序层</a:t>
            </a:r>
            <a:r>
              <a:rPr lang="zh-CN" altLang="zh-CN" sz="1800" kern="0" dirty="0"/>
              <a:t>：</a:t>
            </a:r>
            <a:r>
              <a:rPr lang="en-US" altLang="zh-CN" sz="1800" kern="0" dirty="0"/>
              <a:t>Android</a:t>
            </a:r>
            <a:r>
              <a:rPr lang="zh-CN" altLang="zh-CN" sz="1800" kern="0" dirty="0"/>
              <a:t>会同一系列核心应用程序包一起发布，该应用程序包包括客户端，</a:t>
            </a:r>
            <a:r>
              <a:rPr lang="en-US" altLang="zh-CN" sz="1800" kern="0" dirty="0"/>
              <a:t>SMS</a:t>
            </a:r>
            <a:r>
              <a:rPr lang="zh-CN" altLang="zh-CN" sz="1800" kern="0" dirty="0"/>
              <a:t>短消息程序，日历，地图，浏览器，联系人管理程序等。所有的应用程序都是使用</a:t>
            </a:r>
            <a:r>
              <a:rPr lang="en-US" altLang="zh-CN" sz="1800" kern="0" dirty="0"/>
              <a:t>JAVA</a:t>
            </a:r>
            <a:r>
              <a:rPr lang="zh-CN" altLang="zh-CN" sz="1800" kern="0" dirty="0"/>
              <a:t>语言编写的。</a:t>
            </a:r>
            <a:endParaRPr lang="zh-CN" altLang="zh-CN" sz="1800" kern="0" dirty="0"/>
          </a:p>
          <a:p>
            <a:pPr marL="0" indent="0">
              <a:buNone/>
            </a:pPr>
            <a:endParaRPr lang="zh-CN" altLang="en-US" sz="18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24581" grpId="1"/>
      <p:bldP spid="5" grpId="0" build="p"/>
      <p:bldP spid="6" grpId="0" animBg="1"/>
      <p:bldP spid="6" grpId="1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55576" y="116632"/>
            <a:ext cx="77768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3600" dirty="0"/>
          </a:p>
          <a:p>
            <a:pPr>
              <a:lnSpc>
                <a:spcPct val="150000"/>
              </a:lnSpc>
            </a:pPr>
            <a:r>
              <a:rPr lang="zh-CN" altLang="en-US" sz="3600" dirty="0"/>
              <a:t>课时</a:t>
            </a:r>
            <a:r>
              <a:rPr lang="en-US" altLang="zh-CN" sz="3600" dirty="0"/>
              <a:t>/</a:t>
            </a:r>
            <a:r>
              <a:rPr lang="zh-CN" altLang="en-US" sz="3600" dirty="0"/>
              <a:t>学分</a:t>
            </a:r>
            <a:r>
              <a:rPr lang="zh-CN" altLang="en-US" sz="2800" b="0" dirty="0"/>
              <a:t>：</a:t>
            </a:r>
            <a:endParaRPr lang="en-US" altLang="zh-CN" sz="2800" b="0" dirty="0"/>
          </a:p>
          <a:p>
            <a:pPr>
              <a:lnSpc>
                <a:spcPct val="150000"/>
              </a:lnSpc>
            </a:pPr>
            <a:r>
              <a:rPr lang="zh-CN" altLang="en-US" sz="2800" b="0" dirty="0"/>
              <a:t>理论课： </a:t>
            </a:r>
            <a:r>
              <a:rPr lang="en-US" altLang="zh-CN" sz="2800" b="0" dirty="0"/>
              <a:t>24</a:t>
            </a:r>
            <a:r>
              <a:rPr lang="zh-CN" altLang="en-US" sz="2800" b="0" dirty="0"/>
              <a:t>学时（</a:t>
            </a:r>
            <a:r>
              <a:rPr lang="en-US" altLang="zh-CN" sz="2800" b="0" dirty="0"/>
              <a:t>1-6</a:t>
            </a:r>
            <a:r>
              <a:rPr lang="zh-CN" altLang="en-US" sz="2800" b="0" dirty="0"/>
              <a:t>周）</a:t>
            </a:r>
            <a:endParaRPr lang="en-US" altLang="zh-CN" sz="2800" b="0" dirty="0"/>
          </a:p>
          <a:p>
            <a:pPr>
              <a:lnSpc>
                <a:spcPct val="150000"/>
              </a:lnSpc>
            </a:pPr>
            <a:r>
              <a:rPr lang="zh-CN" altLang="en-US" sz="2800" b="0" dirty="0"/>
              <a:t>实验课： </a:t>
            </a:r>
            <a:r>
              <a:rPr lang="en-US" altLang="zh-CN" sz="2800" b="0" dirty="0"/>
              <a:t>12</a:t>
            </a:r>
            <a:r>
              <a:rPr lang="zh-CN" altLang="en-US" sz="2800" b="0" dirty="0"/>
              <a:t>学时（</a:t>
            </a:r>
            <a:r>
              <a:rPr lang="en-US" altLang="zh-CN" sz="2800" b="0" dirty="0"/>
              <a:t>3-8</a:t>
            </a:r>
            <a:r>
              <a:rPr lang="zh-CN" altLang="en-US" sz="2800" b="0" dirty="0"/>
              <a:t>周）    共</a:t>
            </a:r>
            <a:r>
              <a:rPr lang="en-US" altLang="zh-CN" sz="2800" b="0" dirty="0"/>
              <a:t>36</a:t>
            </a:r>
            <a:r>
              <a:rPr lang="zh-CN" altLang="en-US" sz="2800" b="0" dirty="0"/>
              <a:t>学时、</a:t>
            </a:r>
            <a:r>
              <a:rPr lang="en-US" altLang="zh-CN" sz="2800" b="0" dirty="0"/>
              <a:t>2</a:t>
            </a:r>
            <a:r>
              <a:rPr lang="zh-CN" altLang="en-US" sz="2800" b="0" dirty="0"/>
              <a:t>学分</a:t>
            </a:r>
            <a:endParaRPr lang="en-US" altLang="zh-CN" sz="2800" b="0" dirty="0"/>
          </a:p>
          <a:p>
            <a:pPr>
              <a:lnSpc>
                <a:spcPct val="150000"/>
              </a:lnSpc>
            </a:pPr>
            <a:r>
              <a:rPr lang="zh-CN" altLang="en-US" sz="3600" dirty="0"/>
              <a:t>考试方式</a:t>
            </a:r>
            <a:r>
              <a:rPr lang="zh-CN" altLang="en-US" sz="2800" b="0" dirty="0" smtClean="0"/>
              <a:t>：</a:t>
            </a:r>
            <a:endParaRPr lang="en-US" altLang="zh-CN" sz="2800" b="0" dirty="0" smtClean="0"/>
          </a:p>
          <a:p>
            <a:pPr>
              <a:lnSpc>
                <a:spcPct val="150000"/>
              </a:lnSpc>
            </a:pPr>
            <a:r>
              <a:rPr lang="zh-CN" altLang="en-US" sz="2800" b="0" dirty="0" smtClean="0"/>
              <a:t>综合评判</a:t>
            </a:r>
            <a:endParaRPr lang="en-US" altLang="zh-CN" sz="2800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431540" y="4941168"/>
            <a:ext cx="8424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注意：若无故缺勤总学时数的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1/3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取消考试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!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6"/>
          <p:cNvSpPr>
            <a:spLocks noChangeArrowheads="1"/>
          </p:cNvSpPr>
          <p:nvPr/>
        </p:nvSpPr>
        <p:spPr bwMode="auto">
          <a:xfrm>
            <a:off x="509622" y="184150"/>
            <a:ext cx="612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FF0000"/>
                </a:solidFill>
              </a:rPr>
              <a:t>3.2  Dalvik</a:t>
            </a:r>
            <a:r>
              <a:rPr lang="zh-CN" altLang="en-US" sz="3200" dirty="0">
                <a:solidFill>
                  <a:srgbClr val="FF0000"/>
                </a:solidFill>
              </a:rPr>
              <a:t>虚拟机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395536" y="1340768"/>
            <a:ext cx="7920880" cy="9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Dalvik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公司自己设计用于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平台的虚拟机，它可以简单的完成进程隔离和线程管理，并且可以提高内存的使用效率。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55576" y="3284984"/>
          <a:ext cx="7700962" cy="185896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49526"/>
                <a:gridCol w="2456600"/>
                <a:gridCol w="3094836"/>
              </a:tblGrid>
              <a:tr h="5774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对比</a:t>
                      </a:r>
                      <a:r>
                        <a:rPr lang="zh-CN" altLang="en-US" sz="2000" kern="1200" dirty="0"/>
                        <a:t>项目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1" marR="91431" marT="45767" marB="45767"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JVM</a:t>
                      </a:r>
                      <a:endPara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767" marB="45767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Dalvik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VM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767" marB="45767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407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文件格式 </a:t>
                      </a:r>
                      <a:endParaRPr lang="zh-CN" altLang="en-US" sz="2000" b="0" dirty="0"/>
                    </a:p>
                  </a:txBody>
                  <a:tcPr marL="91431" marR="91431" marT="45767" marB="45767"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.class.jar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endPara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767" marB="45767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.java.class.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dex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.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odex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767" marB="45767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6407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基于架构 </a:t>
                      </a:r>
                      <a:endParaRPr lang="zh-CN" altLang="en-US" sz="2000" b="0" dirty="0"/>
                    </a:p>
                  </a:txBody>
                  <a:tcPr marL="91431" marR="91431" marT="45767" marB="45767"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基于栈架构 </a:t>
                      </a:r>
                      <a:endPara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767" marB="45767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基于寄存器架构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767" marB="45767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6"/>
          <p:cNvSpPr>
            <a:spLocks noChangeArrowheads="1"/>
          </p:cNvSpPr>
          <p:nvPr/>
        </p:nvSpPr>
        <p:spPr bwMode="auto">
          <a:xfrm>
            <a:off x="509622" y="184150"/>
            <a:ext cx="612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FF0000"/>
                </a:solidFill>
              </a:rPr>
              <a:t>3.3 </a:t>
            </a:r>
            <a:r>
              <a:rPr lang="zh-CN" altLang="en-US" sz="3200" dirty="0">
                <a:solidFill>
                  <a:srgbClr val="FF0000"/>
                </a:solidFill>
              </a:rPr>
              <a:t>目前主流的</a:t>
            </a:r>
            <a:r>
              <a:rPr lang="en-US" altLang="zh-CN" sz="3200" dirty="0">
                <a:solidFill>
                  <a:srgbClr val="FF0000"/>
                </a:solidFill>
              </a:rPr>
              <a:t>APP</a:t>
            </a:r>
            <a:r>
              <a:rPr lang="zh-CN" altLang="en-US" sz="3200" dirty="0">
                <a:solidFill>
                  <a:srgbClr val="FF0000"/>
                </a:solidFill>
              </a:rPr>
              <a:t>技术架构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图片 5" descr="c:\users\yanglu\appdata\roaming\360se6\User Data\temp\640_wx_fmt=jpeg&amp;tp=webp&amp;wxfrom=5&amp;wx_lazy=1.webp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60848"/>
            <a:ext cx="6400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52400" y="1428750"/>
          <a:ext cx="8674100" cy="3543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489"/>
                <a:gridCol w="1217111"/>
                <a:gridCol w="1970194"/>
                <a:gridCol w="2285153"/>
                <a:gridCol w="2285153"/>
              </a:tblGrid>
              <a:tr h="2779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Native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Web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Hybrid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/>
                </a:tc>
              </a:tr>
              <a:tr h="70469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产品特点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适用</a:t>
                      </a:r>
                      <a:endParaRPr lang="zh-CN" sz="1400" kern="100">
                        <a:effectLst/>
                      </a:endParaRPr>
                    </a:p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对象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偏操作互动多的工具类应用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偏浏览为主的新闻、视频类应用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偏概要浏览内容，又有较多操作互动的聊天类、购物类应用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759739">
                <a:tc rowSpan="4"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框</a:t>
                      </a:r>
                      <a:endParaRPr lang="zh-CN" sz="1400" kern="100">
                        <a:effectLst/>
                      </a:endParaRPr>
                    </a:p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架</a:t>
                      </a:r>
                      <a:endParaRPr lang="zh-CN" sz="1400" kern="100">
                        <a:effectLst/>
                      </a:endParaRPr>
                    </a:p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</a:t>
                      </a:r>
                      <a:endParaRPr lang="zh-CN" sz="1400" kern="100">
                        <a:effectLst/>
                      </a:endParaRPr>
                    </a:p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点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开发成本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要为</a:t>
                      </a:r>
                      <a:r>
                        <a:rPr lang="en-US" sz="1400" kern="100">
                          <a:effectLst/>
                        </a:rPr>
                        <a:t>IOS</a:t>
                      </a:r>
                      <a:r>
                        <a:rPr lang="zh-CN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Android</a:t>
                      </a:r>
                      <a:r>
                        <a:rPr lang="zh-CN" sz="1400" kern="100">
                          <a:effectLst/>
                        </a:rPr>
                        <a:t>和</a:t>
                      </a:r>
                      <a:r>
                        <a:rPr lang="en-US" sz="1400" kern="100">
                          <a:effectLst/>
                        </a:rPr>
                        <a:t>WP</a:t>
                      </a:r>
                      <a:r>
                        <a:rPr lang="zh-CN" sz="1400" kern="100">
                          <a:effectLst/>
                        </a:rPr>
                        <a:t>系统各自开发一套</a:t>
                      </a:r>
                      <a:r>
                        <a:rPr lang="en-US" sz="1400" kern="100">
                          <a:effectLst/>
                        </a:rPr>
                        <a:t>App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只需开发一套</a:t>
                      </a:r>
                      <a:r>
                        <a:rPr lang="en-US" sz="1400" kern="100" dirty="0">
                          <a:effectLst/>
                        </a:rPr>
                        <a:t>App</a:t>
                      </a:r>
                      <a:r>
                        <a:rPr lang="zh-CN" sz="1400" kern="100" dirty="0">
                          <a:effectLst/>
                        </a:rPr>
                        <a:t>，即可运用到不同系统平台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Native</a:t>
                      </a:r>
                      <a:r>
                        <a:rPr lang="zh-CN" sz="1400" kern="100" dirty="0">
                          <a:effectLst/>
                        </a:rPr>
                        <a:t>部分：需要为</a:t>
                      </a:r>
                      <a:r>
                        <a:rPr lang="en-US" sz="1400" kern="100" dirty="0">
                          <a:effectLst/>
                        </a:rPr>
                        <a:t>IOS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>
                          <a:effectLst/>
                        </a:rPr>
                        <a:t>Android</a:t>
                      </a:r>
                      <a:r>
                        <a:rPr lang="zh-CN" sz="1400" kern="100" dirty="0">
                          <a:effectLst/>
                        </a:rPr>
                        <a:t>和</a:t>
                      </a:r>
                      <a:r>
                        <a:rPr lang="en-US" sz="1400" kern="100" dirty="0">
                          <a:effectLst/>
                        </a:rPr>
                        <a:t>WP</a:t>
                      </a:r>
                      <a:r>
                        <a:rPr lang="zh-CN" sz="1400" kern="100" dirty="0">
                          <a:effectLst/>
                        </a:rPr>
                        <a:t>系统开发；</a:t>
                      </a:r>
                      <a:endParaRPr lang="zh-CN" sz="1400" kern="1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web</a:t>
                      </a:r>
                      <a:r>
                        <a:rPr lang="zh-CN" sz="1400" kern="100" dirty="0">
                          <a:effectLst/>
                        </a:rPr>
                        <a:t>部分：只需开发一个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193364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维护成本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不仅要维护多个的系统版本，还要维护多个历史版本（如有的用户在</a:t>
                      </a:r>
                      <a:r>
                        <a:rPr lang="en-US" sz="1400" kern="100">
                          <a:effectLst/>
                        </a:rPr>
                        <a:t>3.0</a:t>
                      </a:r>
                      <a:r>
                        <a:rPr lang="zh-CN" sz="1400" kern="100">
                          <a:effectLst/>
                        </a:rPr>
                        <a:t>版本或</a:t>
                      </a:r>
                      <a:r>
                        <a:rPr lang="en-US" sz="1400" kern="100">
                          <a:effectLst/>
                        </a:rPr>
                        <a:t>2.0</a:t>
                      </a:r>
                      <a:r>
                        <a:rPr lang="zh-CN" sz="1400" kern="100">
                          <a:effectLst/>
                        </a:rPr>
                        <a:t>版本）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只要维护最新的版本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Native</a:t>
                      </a:r>
                      <a:r>
                        <a:rPr lang="zh-CN" sz="1400" kern="100" dirty="0">
                          <a:effectLst/>
                        </a:rPr>
                        <a:t>部分：要维护多个的系统版本和历史版本</a:t>
                      </a:r>
                      <a:endParaRPr lang="zh-CN" sz="1400" kern="1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Web</a:t>
                      </a:r>
                      <a:r>
                        <a:rPr lang="zh-CN" sz="1400" kern="100" dirty="0">
                          <a:effectLst/>
                        </a:rPr>
                        <a:t>部分：只要维护最新的版本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77902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资源存储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本地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服务器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本地和服务器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29699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网络要求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支持离线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依赖网络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大部分依赖网络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4495" marR="64495" marT="32253" marB="32253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39552" y="54868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三种模式的比较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6"/>
          <p:cNvSpPr>
            <a:spLocks noChangeArrowheads="1"/>
          </p:cNvSpPr>
          <p:nvPr/>
        </p:nvSpPr>
        <p:spPr bwMode="auto">
          <a:xfrm>
            <a:off x="509622" y="184150"/>
            <a:ext cx="612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FF0000"/>
                </a:solidFill>
              </a:rPr>
              <a:t>3.3 </a:t>
            </a:r>
            <a:r>
              <a:rPr lang="zh-CN" altLang="en-US" sz="3200" dirty="0">
                <a:solidFill>
                  <a:srgbClr val="FF0000"/>
                </a:solidFill>
              </a:rPr>
              <a:t>常用两种开发模式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81000" y="1428750"/>
          <a:ext cx="8445500" cy="3690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493"/>
                <a:gridCol w="3454300"/>
                <a:gridCol w="3241707"/>
              </a:tblGrid>
              <a:tr h="311043">
                <a:tc>
                  <a:txBody>
                    <a:bodyPr/>
                    <a:lstStyle/>
                    <a:p>
                      <a:endParaRPr lang="zh-CN" sz="1600" dirty="0">
                        <a:effectLst/>
                        <a:latin typeface="Times New Roman" panose="02020603050405020304"/>
                      </a:endParaRPr>
                    </a:p>
                  </a:txBody>
                  <a:tcPr marL="67191" marR="67191" marT="33596" marB="33596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Native App</a:t>
                      </a:r>
                      <a:endParaRPr lang="zh-CN" sz="16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Web App</a:t>
                      </a:r>
                      <a:endParaRPr lang="zh-CN" sz="16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/>
                </a:tc>
              </a:tr>
              <a:tr h="6452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位置</a:t>
                      </a:r>
                      <a:endParaRPr lang="zh-CN" sz="16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基于智能移动设备本地操作系统（如</a:t>
                      </a:r>
                      <a:r>
                        <a:rPr lang="en-US" sz="1600" kern="100">
                          <a:effectLst/>
                        </a:rPr>
                        <a:t>iOS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Android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WP</a:t>
                      </a:r>
                      <a:r>
                        <a:rPr lang="zh-CN" sz="1600" kern="100">
                          <a:effectLst/>
                        </a:rPr>
                        <a:t>操作系统）</a:t>
                      </a:r>
                      <a:endParaRPr lang="zh-CN" sz="16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存在于智能移动设备浏览器中的应用程序</a:t>
                      </a:r>
                      <a:endParaRPr lang="zh-CN" sz="16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6452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编程语言</a:t>
                      </a:r>
                      <a:endParaRPr lang="zh-CN" sz="16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使用对应系统所适用的程序语言编写运行的第三方应用程序</a:t>
                      </a:r>
                      <a:endParaRPr lang="zh-CN" sz="16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采用</a:t>
                      </a:r>
                      <a:r>
                        <a:rPr lang="en-US" sz="1600" kern="100" dirty="0">
                          <a:effectLst/>
                        </a:rPr>
                        <a:t>Html</a:t>
                      </a:r>
                      <a:r>
                        <a:rPr lang="zh-CN" sz="1600" kern="100" dirty="0">
                          <a:effectLst/>
                        </a:rPr>
                        <a:t>语言编写（</a:t>
                      </a:r>
                      <a:r>
                        <a:rPr lang="en-US" sz="1600" kern="100" dirty="0">
                          <a:effectLst/>
                        </a:rPr>
                        <a:t>CSS</a:t>
                      </a:r>
                      <a:r>
                        <a:rPr lang="zh-CN" sz="1600" kern="100" dirty="0">
                          <a:effectLst/>
                        </a:rPr>
                        <a:t>，</a:t>
                      </a:r>
                      <a:r>
                        <a:rPr lang="en-US" sz="1600" kern="100" dirty="0" err="1">
                          <a:effectLst/>
                        </a:rPr>
                        <a:t>js</a:t>
                      </a:r>
                      <a:r>
                        <a:rPr lang="zh-CN" sz="1600" kern="100" dirty="0">
                          <a:effectLst/>
                        </a:rPr>
                        <a:t>等）</a:t>
                      </a:r>
                      <a:endParaRPr lang="zh-CN" sz="16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79874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开发模式</a:t>
                      </a:r>
                      <a:endParaRPr lang="zh-CN" sz="16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依赖于操作系统，需针对</a:t>
                      </a:r>
                      <a:r>
                        <a:rPr lang="en-US" sz="1600" kern="100">
                          <a:effectLst/>
                        </a:rPr>
                        <a:t>IOS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Android</a:t>
                      </a:r>
                      <a:r>
                        <a:rPr lang="zh-CN" sz="1600" kern="100">
                          <a:effectLst/>
                        </a:rPr>
                        <a:t>等不同的手机操作系统分别进行开发</a:t>
                      </a: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不依赖于操作系统，该开发具有跨平台的优势</a:t>
                      </a:r>
                      <a:endParaRPr lang="zh-CN" sz="16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6452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运行模式</a:t>
                      </a:r>
                      <a:endParaRPr lang="zh-CN" sz="16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APP</a:t>
                      </a:r>
                      <a:r>
                        <a:rPr lang="zh-CN" sz="1600" kern="100" dirty="0">
                          <a:effectLst/>
                        </a:rPr>
                        <a:t>应用所有的</a:t>
                      </a:r>
                      <a:r>
                        <a:rPr lang="en-US" sz="1600" kern="100" dirty="0">
                          <a:effectLst/>
                        </a:rPr>
                        <a:t>UI</a:t>
                      </a:r>
                      <a:r>
                        <a:rPr lang="zh-CN" sz="1600" kern="100" dirty="0">
                          <a:effectLst/>
                        </a:rPr>
                        <a:t>元素、数据内容、逻辑框架均安装在手机终端上。</a:t>
                      </a:r>
                      <a:endParaRPr lang="zh-CN" sz="16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应用的数据是每次打开</a:t>
                      </a:r>
                      <a:r>
                        <a:rPr lang="en-US" sz="1600" kern="100" dirty="0">
                          <a:effectLst/>
                        </a:rPr>
                        <a:t>APP</a:t>
                      </a:r>
                      <a:r>
                        <a:rPr lang="zh-CN" sz="1600" kern="100" dirty="0">
                          <a:effectLst/>
                        </a:rPr>
                        <a:t>的时候，去云端取数据呈现给手机用户。</a:t>
                      </a:r>
                      <a:endParaRPr lang="zh-CN" sz="16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6452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是否安装</a:t>
                      </a:r>
                      <a:endParaRPr lang="zh-CN" sz="16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需要下载安装</a:t>
                      </a:r>
                      <a:r>
                        <a:rPr lang="en-US" sz="1600" kern="100">
                          <a:effectLst/>
                        </a:rPr>
                        <a:t> (</a:t>
                      </a:r>
                      <a:r>
                        <a:rPr lang="zh-CN" sz="1600" kern="100">
                          <a:effectLst/>
                        </a:rPr>
                        <a:t>后缀名：</a:t>
                      </a:r>
                      <a:r>
                        <a:rPr lang="en-US" sz="1600" kern="100">
                          <a:effectLst/>
                        </a:rPr>
                        <a:t>.apk  .ipa  .xap)</a:t>
                      </a:r>
                      <a:endParaRPr lang="zh-CN" sz="16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不需要下载安装</a:t>
                      </a:r>
                      <a:endParaRPr lang="zh-CN" sz="16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7191" marR="67191" marT="33596" marB="33596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84096" cy="868363"/>
          </a:xfrm>
        </p:spPr>
        <p:txBody>
          <a:bodyPr/>
          <a:lstStyle/>
          <a:p>
            <a:pPr algn="ctr" eaLnBrk="1" hangingPunct="1"/>
            <a:r>
              <a:rPr lang="en-US" altLang="zh-CN" sz="3200" b="1" dirty="0">
                <a:solidFill>
                  <a:srgbClr val="FF0000"/>
                </a:solidFill>
              </a:rPr>
              <a:t>4</a:t>
            </a:r>
            <a:r>
              <a:rPr lang="en-US" altLang="zh-CN" sz="3200" dirty="0">
                <a:solidFill>
                  <a:srgbClr val="FF0000"/>
                </a:solidFill>
              </a:rPr>
              <a:t>.Android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592" y="1628800"/>
            <a:ext cx="6984776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2400" dirty="0"/>
              <a:t>下载安装 </a:t>
            </a:r>
            <a:r>
              <a:rPr lang="en-US" altLang="zh-CN" sz="2400" dirty="0"/>
              <a:t>Android Studio</a:t>
            </a:r>
            <a:endParaRPr lang="en-US" altLang="zh-CN" sz="2400" dirty="0"/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2400" dirty="0"/>
              <a:t>下载</a:t>
            </a:r>
            <a:r>
              <a:rPr lang="en-US" altLang="zh-CN" sz="2400" dirty="0"/>
              <a:t>SDK</a:t>
            </a:r>
            <a:endParaRPr lang="en-US" altLang="zh-CN" sz="2400" dirty="0"/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2400" dirty="0"/>
              <a:t>模拟器</a:t>
            </a:r>
            <a:r>
              <a:rPr lang="en-US" altLang="zh-CN" sz="2400" dirty="0" err="1"/>
              <a:t>genymotion</a:t>
            </a:r>
            <a:endParaRPr lang="en-US" altLang="zh-CN" sz="2400" dirty="0"/>
          </a:p>
          <a:p>
            <a:pPr marL="342900" indent="-342900">
              <a:buAutoNum type="arabicPeriod"/>
            </a:pP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81980" y="3653174"/>
            <a:ext cx="8424936" cy="1193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rgbClr val="00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Android Studio</a:t>
            </a:r>
            <a:r>
              <a:rPr lang="zh-CN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是</a:t>
            </a:r>
            <a:r>
              <a:rPr lang="en-US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Google</a:t>
            </a:r>
            <a:r>
              <a:rPr lang="zh-CN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Android</a:t>
            </a:r>
            <a:r>
              <a:rPr lang="zh-CN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提供的官方</a:t>
            </a:r>
            <a:r>
              <a:rPr lang="en-US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IDE</a:t>
            </a:r>
            <a:r>
              <a:rPr lang="zh-CN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工具，</a:t>
            </a:r>
            <a:r>
              <a:rPr lang="en-US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Google</a:t>
            </a:r>
            <a:r>
              <a:rPr lang="zh-CN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建议广大</a:t>
            </a:r>
            <a:r>
              <a:rPr lang="en-US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Android</a:t>
            </a:r>
            <a:r>
              <a:rPr lang="zh-CN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开发者尽快从</a:t>
            </a:r>
            <a:r>
              <a:rPr lang="en-US" altLang="zh-CN" sz="2000" kern="100" dirty="0" err="1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Eclipse+ADT</a:t>
            </a:r>
            <a:r>
              <a:rPr lang="zh-CN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的开发环境改为使用</a:t>
            </a:r>
            <a:r>
              <a:rPr lang="en-US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Android Studio</a:t>
            </a:r>
            <a:r>
              <a:rPr lang="zh-CN" altLang="zh-CN" sz="2000" kern="100" dirty="0">
                <a:solidFill>
                  <a:srgbClr val="003300"/>
                </a:solidFill>
                <a:latin typeface="等线" panose="02010600030101010101" charset="-122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solidFill>
                <a:srgbClr val="003300"/>
              </a:solidFill>
              <a:latin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7" y="611369"/>
            <a:ext cx="7416825" cy="522466"/>
          </a:xfrm>
        </p:spPr>
        <p:txBody>
          <a:bodyPr/>
          <a:lstStyle/>
          <a:p>
            <a:pPr algn="l" eaLnBrk="1" hangingPunct="1"/>
            <a:r>
              <a:rPr lang="en-US" altLang="zh-CN" sz="2800" dirty="0">
                <a:solidFill>
                  <a:srgbClr val="0000FF"/>
                </a:solidFill>
              </a:rPr>
              <a:t>4.1 Android Studio </a:t>
            </a:r>
            <a:r>
              <a:rPr lang="zh-CN" altLang="en-US" sz="2800" dirty="0">
                <a:solidFill>
                  <a:srgbClr val="0000FF"/>
                </a:solidFill>
              </a:rPr>
              <a:t>下载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1262063"/>
            <a:ext cx="7776864" cy="137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Android Studio</a:t>
            </a:r>
            <a:r>
              <a:rPr lang="zh-CN" altLang="zh-CN" sz="2400" dirty="0"/>
              <a:t>和</a:t>
            </a:r>
            <a:r>
              <a:rPr lang="en-US" altLang="zh-CN" sz="2400" dirty="0"/>
              <a:t>Android SDK</a:t>
            </a:r>
            <a:r>
              <a:rPr lang="zh-CN" altLang="zh-CN" sz="2400" dirty="0"/>
              <a:t>的下载安装</a:t>
            </a:r>
            <a:endParaRPr lang="zh-CN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zh-CN" sz="2400" dirty="0"/>
              <a:t>登录</a:t>
            </a:r>
            <a:r>
              <a:rPr lang="en-US" altLang="zh-CN" sz="2400" u="sng" dirty="0">
                <a:hlinkClick r:id="rId1"/>
              </a:rPr>
              <a:t>http://www.android-studio.org/</a:t>
            </a:r>
            <a:r>
              <a:rPr lang="zh-CN" altLang="zh-CN" sz="2400" dirty="0"/>
              <a:t>页面，然后找到</a:t>
            </a:r>
            <a:r>
              <a:rPr lang="en-US" altLang="zh-CN" sz="2400" dirty="0"/>
              <a:t>Windows</a:t>
            </a:r>
            <a:r>
              <a:rPr lang="zh-CN" altLang="zh-CN" sz="2400" dirty="0"/>
              <a:t>系统下的版本下载：</a:t>
            </a:r>
            <a:endParaRPr lang="zh-CN" altLang="en-US" sz="24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52400" y="-39328"/>
            <a:ext cx="8884096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kern="0" dirty="0">
                <a:solidFill>
                  <a:srgbClr val="FF0000"/>
                </a:solidFill>
              </a:rPr>
              <a:t>4.</a:t>
            </a:r>
            <a:r>
              <a:rPr lang="en-US" altLang="zh-CN" sz="3200" b="0" kern="0" dirty="0">
                <a:solidFill>
                  <a:srgbClr val="FF0000"/>
                </a:solidFill>
              </a:rPr>
              <a:t>Android Studio </a:t>
            </a:r>
            <a:r>
              <a:rPr lang="zh-CN" altLang="en-US" sz="3200" b="0" kern="0" dirty="0">
                <a:solidFill>
                  <a:srgbClr val="FF0000"/>
                </a:solidFill>
              </a:rPr>
              <a:t>搭建</a:t>
            </a:r>
            <a:r>
              <a:rPr lang="en-US" altLang="zh-CN" sz="3200" b="0" kern="0" dirty="0">
                <a:solidFill>
                  <a:srgbClr val="FF0000"/>
                </a:solidFill>
              </a:rPr>
              <a:t>Android</a:t>
            </a:r>
            <a:r>
              <a:rPr lang="zh-CN" altLang="en-US" sz="3200" b="0" kern="0" dirty="0">
                <a:solidFill>
                  <a:srgbClr val="FF0000"/>
                </a:solidFill>
              </a:rPr>
              <a:t>开发环境</a:t>
            </a:r>
            <a:endParaRPr lang="zh-CN" altLang="en-US" sz="3200" b="0" kern="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80928"/>
            <a:ext cx="5868144" cy="37741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-2266" y="3966"/>
            <a:ext cx="9144000" cy="868363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6" y="2004197"/>
            <a:ext cx="4259122" cy="331498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23528" y="1431606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800" dirty="0">
                <a:latin typeface="+mn-lt"/>
                <a:ea typeface="+mn-ea"/>
              </a:rPr>
              <a:t>点击下载后的安装包安装</a:t>
            </a:r>
            <a:r>
              <a:rPr lang="zh-CN" altLang="en-US" sz="2800" dirty="0">
                <a:latin typeface="+mn-lt"/>
                <a:ea typeface="+mn-ea"/>
              </a:rPr>
              <a:t>：</a:t>
            </a:r>
            <a:endParaRPr lang="zh-CN" altLang="zh-CN" sz="2800" dirty="0">
              <a:latin typeface="+mn-lt"/>
              <a:ea typeface="+mn-ea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043607" y="611369"/>
            <a:ext cx="7416825" cy="52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0" kern="0" dirty="0">
                <a:solidFill>
                  <a:srgbClr val="0000FF"/>
                </a:solidFill>
              </a:rPr>
              <a:t>4.2 </a:t>
            </a:r>
            <a:r>
              <a:rPr lang="zh-CN" altLang="en-US" sz="2800" b="0" kern="0" dirty="0">
                <a:solidFill>
                  <a:srgbClr val="0000FF"/>
                </a:solidFill>
              </a:rPr>
              <a:t>安装</a:t>
            </a:r>
            <a:endParaRPr lang="zh-CN" altLang="en-US" sz="2800" b="0" kern="0" dirty="0">
              <a:solidFill>
                <a:srgbClr val="0000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003242"/>
            <a:ext cx="4259122" cy="33159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5326263" cy="416015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3528" y="1431606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</a:rPr>
              <a:t>可以更改路径，点击</a:t>
            </a:r>
            <a:r>
              <a:rPr lang="en-US" altLang="zh-CN" sz="2800" dirty="0">
                <a:latin typeface="+mn-lt"/>
                <a:ea typeface="+mn-ea"/>
              </a:rPr>
              <a:t>Next</a:t>
            </a:r>
            <a:r>
              <a:rPr lang="zh-CN" altLang="en-US" sz="2800" dirty="0">
                <a:latin typeface="+mn-lt"/>
                <a:ea typeface="+mn-ea"/>
              </a:rPr>
              <a:t>。</a:t>
            </a:r>
            <a:endParaRPr lang="zh-CN" altLang="zh-CN" sz="28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1431606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</a:rPr>
              <a:t>点击</a:t>
            </a:r>
            <a:r>
              <a:rPr lang="en-US" altLang="zh-CN" sz="2800" dirty="0">
                <a:latin typeface="+mn-lt"/>
                <a:ea typeface="+mn-ea"/>
              </a:rPr>
              <a:t>install</a:t>
            </a:r>
            <a:r>
              <a:rPr lang="zh-CN" altLang="en-US" sz="2800" dirty="0">
                <a:latin typeface="+mn-lt"/>
                <a:ea typeface="+mn-ea"/>
              </a:rPr>
              <a:t>。</a:t>
            </a:r>
            <a:endParaRPr lang="zh-CN" altLang="zh-CN" sz="2800" dirty="0">
              <a:latin typeface="+mn-lt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060848"/>
            <a:ext cx="5806957" cy="455987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1431606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</a:rPr>
              <a:t>等进度条走完，点击</a:t>
            </a:r>
            <a:r>
              <a:rPr lang="en-US" altLang="zh-CN" sz="2800" dirty="0">
                <a:latin typeface="+mn-lt"/>
                <a:ea typeface="+mn-ea"/>
              </a:rPr>
              <a:t>Next</a:t>
            </a:r>
            <a:r>
              <a:rPr lang="zh-CN" altLang="en-US" kern="100" dirty="0">
                <a:latin typeface="等线" panose="02010600030101010101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99349"/>
            <a:ext cx="5663047" cy="43746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3555" y="764704"/>
            <a:ext cx="25010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分值比例：</a:t>
            </a:r>
            <a:endParaRPr lang="en-US" altLang="zh-CN" sz="3600" dirty="0"/>
          </a:p>
          <a:p>
            <a:endParaRPr lang="en-US" altLang="zh-CN" sz="2000" b="0" dirty="0"/>
          </a:p>
        </p:txBody>
      </p:sp>
      <p:sp>
        <p:nvSpPr>
          <p:cNvPr id="3" name="文本框 2"/>
          <p:cNvSpPr txBox="1"/>
          <p:nvPr/>
        </p:nvSpPr>
        <p:spPr>
          <a:xfrm>
            <a:off x="2483768" y="2708920"/>
            <a:ext cx="4417374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0" dirty="0"/>
              <a:t>平时成绩</a:t>
            </a:r>
            <a:r>
              <a:rPr lang="en-US" altLang="zh-CN" sz="2800" b="0" dirty="0"/>
              <a:t>50%</a:t>
            </a:r>
            <a:endParaRPr lang="en-US" altLang="zh-CN" sz="2800" b="0" dirty="0"/>
          </a:p>
          <a:p>
            <a:pPr>
              <a:lnSpc>
                <a:spcPct val="150000"/>
              </a:lnSpc>
            </a:pPr>
            <a:endParaRPr lang="en-US" altLang="zh-CN" sz="2800" b="0" dirty="0"/>
          </a:p>
          <a:p>
            <a:pPr>
              <a:lnSpc>
                <a:spcPct val="150000"/>
              </a:lnSpc>
            </a:pPr>
            <a:endParaRPr lang="en-US" altLang="zh-CN" sz="2800" b="0" dirty="0"/>
          </a:p>
          <a:p>
            <a:pPr>
              <a:lnSpc>
                <a:spcPct val="150000"/>
              </a:lnSpc>
            </a:pPr>
            <a:r>
              <a:rPr lang="zh-CN" altLang="en-US" sz="2800" b="0" dirty="0"/>
              <a:t>期末考试 </a:t>
            </a:r>
            <a:r>
              <a:rPr lang="en-US" altLang="zh-CN" sz="2800" b="0" dirty="0"/>
              <a:t>50%</a:t>
            </a:r>
            <a:endParaRPr lang="en-US" altLang="zh-CN" sz="2800" b="0" dirty="0"/>
          </a:p>
          <a:p>
            <a:pPr>
              <a:lnSpc>
                <a:spcPct val="150000"/>
              </a:lnSpc>
            </a:pPr>
            <a:endParaRPr lang="en-US" altLang="zh-CN" sz="2800" b="0" dirty="0"/>
          </a:p>
        </p:txBody>
      </p:sp>
      <p:sp>
        <p:nvSpPr>
          <p:cNvPr id="7" name="左大括号 6"/>
          <p:cNvSpPr/>
          <p:nvPr/>
        </p:nvSpPr>
        <p:spPr bwMode="auto">
          <a:xfrm>
            <a:off x="4932040" y="1718811"/>
            <a:ext cx="776766" cy="2893966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18899" y="1772816"/>
            <a:ext cx="278428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/>
              <a:t>预习 </a:t>
            </a:r>
            <a:r>
              <a:rPr lang="en-US" altLang="zh-CN" sz="2400" b="0" dirty="0"/>
              <a:t>5%</a:t>
            </a:r>
            <a:endParaRPr lang="en-US" altLang="zh-CN" sz="2400" b="0" dirty="0"/>
          </a:p>
          <a:p>
            <a:pPr>
              <a:lnSpc>
                <a:spcPct val="150000"/>
              </a:lnSpc>
            </a:pPr>
            <a:r>
              <a:rPr lang="zh-CN" altLang="en-US" sz="2400" b="0" dirty="0"/>
              <a:t>课后笔记作业</a:t>
            </a:r>
            <a:r>
              <a:rPr lang="en-US" altLang="zh-CN" sz="2400" b="0" dirty="0"/>
              <a:t>10%</a:t>
            </a:r>
            <a:endParaRPr lang="en-US" altLang="zh-CN" sz="2400" b="0" dirty="0"/>
          </a:p>
          <a:p>
            <a:pPr>
              <a:lnSpc>
                <a:spcPct val="150000"/>
              </a:lnSpc>
            </a:pPr>
            <a:r>
              <a:rPr lang="zh-CN" altLang="en-US" sz="2400" b="0" dirty="0"/>
              <a:t>考勤 </a:t>
            </a:r>
            <a:r>
              <a:rPr lang="en-US" altLang="zh-CN" sz="2400" b="0" dirty="0"/>
              <a:t>10%</a:t>
            </a:r>
            <a:endParaRPr lang="en-US" altLang="zh-CN" sz="2400" b="0" dirty="0"/>
          </a:p>
          <a:p>
            <a:pPr>
              <a:lnSpc>
                <a:spcPct val="150000"/>
              </a:lnSpc>
            </a:pPr>
            <a:r>
              <a:rPr lang="zh-CN" altLang="en-US" sz="2400" b="0" dirty="0"/>
              <a:t>课堂表现 </a:t>
            </a:r>
            <a:r>
              <a:rPr lang="en-US" altLang="zh-CN" sz="2400" b="0" dirty="0"/>
              <a:t>5%</a:t>
            </a:r>
            <a:endParaRPr lang="en-US" altLang="zh-CN" sz="2400" b="0" dirty="0"/>
          </a:p>
          <a:p>
            <a:pPr>
              <a:lnSpc>
                <a:spcPct val="150000"/>
              </a:lnSpc>
            </a:pPr>
            <a:r>
              <a:rPr lang="zh-CN" altLang="en-US" sz="2400" b="0" dirty="0"/>
              <a:t>测试 </a:t>
            </a:r>
            <a:r>
              <a:rPr lang="en-US" altLang="zh-CN" sz="2400" b="0" dirty="0"/>
              <a:t>20%</a:t>
            </a:r>
            <a:endParaRPr lang="en-US" altLang="zh-CN" sz="2400" b="0" dirty="0"/>
          </a:p>
          <a:p>
            <a:endParaRPr lang="zh-CN" altLang="en-US" sz="2400" dirty="0"/>
          </a:p>
        </p:txBody>
      </p:sp>
      <p:sp>
        <p:nvSpPr>
          <p:cNvPr id="9" name="左大括号 8"/>
          <p:cNvSpPr/>
          <p:nvPr/>
        </p:nvSpPr>
        <p:spPr bwMode="auto">
          <a:xfrm>
            <a:off x="2173869" y="2852936"/>
            <a:ext cx="360040" cy="2448272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6939" y="37778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dirty="0"/>
              <a:t>总成绩</a:t>
            </a:r>
            <a:endParaRPr lang="zh-CN" altLang="en-US" sz="2800" b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1431606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</a:rPr>
              <a:t>点击</a:t>
            </a:r>
            <a:r>
              <a:rPr lang="en-US" altLang="zh-CN" sz="2800" dirty="0">
                <a:latin typeface="+mn-lt"/>
                <a:ea typeface="+mn-ea"/>
              </a:rPr>
              <a:t>finish</a:t>
            </a:r>
            <a:r>
              <a:rPr lang="zh-CN" altLang="en-US" sz="2800" dirty="0">
                <a:latin typeface="+mn-lt"/>
                <a:ea typeface="+mn-ea"/>
              </a:rPr>
              <a:t>。</a:t>
            </a:r>
            <a:endParaRPr lang="zh-CN" altLang="zh-CN" sz="2800" dirty="0">
              <a:latin typeface="+mn-lt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60848"/>
            <a:ext cx="5774359" cy="44937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3324" y="1340768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</a:rPr>
              <a:t>选择第二个，点击</a:t>
            </a:r>
            <a:r>
              <a:rPr lang="en-US" altLang="zh-CN" sz="2800" dirty="0">
                <a:latin typeface="+mn-lt"/>
                <a:ea typeface="+mn-ea"/>
              </a:rPr>
              <a:t>ok</a:t>
            </a:r>
            <a:r>
              <a:rPr lang="zh-CN" altLang="en-US" sz="2800" dirty="0">
                <a:latin typeface="+mn-lt"/>
                <a:ea typeface="+mn-ea"/>
              </a:rPr>
              <a:t>。</a:t>
            </a:r>
            <a:endParaRPr lang="zh-CN" altLang="zh-CN" sz="2800" dirty="0">
              <a:latin typeface="+mn-lt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2" y="2347913"/>
            <a:ext cx="6516216" cy="28778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1600" y="1543558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</a:rPr>
              <a:t>两个选项均可。</a:t>
            </a:r>
            <a:endParaRPr lang="zh-CN" altLang="zh-CN" sz="2800" dirty="0">
              <a:latin typeface="+mn-lt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632" y="2564904"/>
            <a:ext cx="5868144" cy="25253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1600" y="1543558"/>
            <a:ext cx="7056784" cy="111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800" dirty="0">
                <a:latin typeface="+mn-lt"/>
                <a:ea typeface="+mn-ea"/>
              </a:rPr>
              <a:t>Android Studio</a:t>
            </a:r>
            <a:r>
              <a:rPr lang="zh-CN" altLang="en-US" sz="2800" dirty="0">
                <a:latin typeface="+mn-lt"/>
                <a:ea typeface="+mn-ea"/>
              </a:rPr>
              <a:t>第一次运行时会出现下图，单击</a:t>
            </a:r>
            <a:r>
              <a:rPr lang="en-US" altLang="zh-CN" sz="2800" dirty="0">
                <a:latin typeface="+mn-lt"/>
                <a:ea typeface="+mn-ea"/>
              </a:rPr>
              <a:t>cancel</a:t>
            </a:r>
            <a:r>
              <a:rPr lang="zh-CN" altLang="en-US" sz="2800" dirty="0">
                <a:latin typeface="+mn-lt"/>
                <a:ea typeface="+mn-ea"/>
              </a:rPr>
              <a:t>按钮</a:t>
            </a:r>
            <a:r>
              <a:rPr lang="zh-CN" altLang="en-US" kern="100" dirty="0">
                <a:latin typeface="等线" panose="02010600030101010101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652580"/>
            <a:ext cx="6156176" cy="233333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5616" y="1014161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</a:rPr>
              <a:t>两个选项均可。</a:t>
            </a:r>
            <a:endParaRPr lang="zh-CN" altLang="zh-CN" sz="2800" dirty="0">
              <a:latin typeface="+mn-lt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71086"/>
            <a:ext cx="5904656" cy="449593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3608" y="1058505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</a:rPr>
              <a:t>选择第一个，点击</a:t>
            </a:r>
            <a:r>
              <a:rPr lang="en-US" altLang="zh-CN" sz="2800" dirty="0">
                <a:latin typeface="+mn-lt"/>
                <a:ea typeface="+mn-ea"/>
              </a:rPr>
              <a:t>Next</a:t>
            </a:r>
            <a:r>
              <a:rPr lang="zh-CN" altLang="en-US" kern="100" dirty="0">
                <a:latin typeface="等线" panose="02010600030101010101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08" y="1772816"/>
            <a:ext cx="5610434" cy="424654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3608" y="1058505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</a:rPr>
              <a:t>选择你想要的主题颜色，点击</a:t>
            </a:r>
            <a:r>
              <a:rPr lang="en-US" altLang="zh-CN" sz="2800" dirty="0">
                <a:latin typeface="+mn-lt"/>
                <a:ea typeface="+mn-ea"/>
              </a:rPr>
              <a:t>Next</a:t>
            </a:r>
            <a:r>
              <a:rPr lang="zh-CN" altLang="en-US" kern="100" dirty="0">
                <a:latin typeface="等线" panose="02010600030101010101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72687"/>
            <a:ext cx="6063974" cy="45681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3608" y="1058505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</a:rPr>
              <a:t>点击</a:t>
            </a:r>
            <a:r>
              <a:rPr lang="en-US" altLang="zh-CN" sz="2800" dirty="0">
                <a:latin typeface="+mn-lt"/>
                <a:ea typeface="+mn-ea"/>
              </a:rPr>
              <a:t>Finish</a:t>
            </a:r>
            <a:r>
              <a:rPr lang="zh-CN" altLang="en-US" kern="100" dirty="0">
                <a:latin typeface="等线" panose="02010600030101010101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4" y="1671086"/>
            <a:ext cx="5966565" cy="45200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35575" y="63807"/>
            <a:ext cx="9144000" cy="533401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3608" y="1058505"/>
            <a:ext cx="7056784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800" dirty="0">
                <a:latin typeface="+mn-lt"/>
                <a:ea typeface="+mn-ea"/>
              </a:rPr>
              <a:t>进度条走完后点击</a:t>
            </a:r>
            <a:r>
              <a:rPr lang="en-US" altLang="zh-CN" sz="2800" dirty="0">
                <a:latin typeface="+mn-lt"/>
                <a:ea typeface="+mn-ea"/>
              </a:rPr>
              <a:t>Finish</a:t>
            </a:r>
            <a:r>
              <a:rPr lang="zh-CN" altLang="en-US" kern="100" dirty="0">
                <a:latin typeface="等线" panose="02010600030101010101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00" y="1772816"/>
            <a:ext cx="5724199" cy="43617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7"/>
          <p:cNvSpPr>
            <a:spLocks noChangeArrowheads="1"/>
          </p:cNvSpPr>
          <p:nvPr/>
        </p:nvSpPr>
        <p:spPr bwMode="gray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39" name="Rectangle 10"/>
          <p:cNvSpPr>
            <a:spLocks noChangeArrowheads="1"/>
          </p:cNvSpPr>
          <p:nvPr/>
        </p:nvSpPr>
        <p:spPr bwMode="gray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18442" name="Rectangle 13"/>
          <p:cNvSpPr>
            <a:spLocks noChangeArrowheads="1"/>
          </p:cNvSpPr>
          <p:nvPr/>
        </p:nvSpPr>
        <p:spPr bwMode="gray">
          <a:xfrm>
            <a:off x="0" y="1262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9912" y="545019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开启</a:t>
            </a:r>
            <a:r>
              <a:rPr lang="en-US" altLang="zh-CN" dirty="0"/>
              <a:t>Android Studio</a:t>
            </a:r>
            <a:endParaRPr lang="zh-CN" alt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354" y="6291"/>
            <a:ext cx="9144000" cy="868363"/>
          </a:xfrm>
        </p:spPr>
        <p:txBody>
          <a:bodyPr/>
          <a:lstStyle/>
          <a:p>
            <a:pPr algn="ctr" eaLnBrk="1" hangingPunct="1"/>
            <a:r>
              <a:rPr lang="en-US" altLang="zh-CN" sz="3200" dirty="0">
                <a:solidFill>
                  <a:srgbClr val="FF0000"/>
                </a:solidFill>
              </a:rPr>
              <a:t>4  Android Studio </a:t>
            </a:r>
            <a:r>
              <a:rPr lang="zh-CN" altLang="en-US" sz="3200" dirty="0">
                <a:solidFill>
                  <a:srgbClr val="FF0000"/>
                </a:solidFill>
              </a:rPr>
              <a:t>搭建</a:t>
            </a:r>
            <a:r>
              <a:rPr lang="en-US" altLang="zh-CN" sz="3200" dirty="0">
                <a:solidFill>
                  <a:srgbClr val="FF0000"/>
                </a:solidFill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</a:rPr>
              <a:t>开发环境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971600" y="729916"/>
            <a:ext cx="7416825" cy="52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0" kern="0" dirty="0">
                <a:solidFill>
                  <a:srgbClr val="0000FF"/>
                </a:solidFill>
              </a:rPr>
              <a:t>4.4 </a:t>
            </a:r>
            <a:r>
              <a:rPr lang="zh-CN" altLang="en-US" sz="2800" b="0" kern="0" dirty="0">
                <a:solidFill>
                  <a:srgbClr val="0000FF"/>
                </a:solidFill>
              </a:rPr>
              <a:t>安装完成</a:t>
            </a:r>
            <a:endParaRPr lang="zh-CN" altLang="en-US" sz="2800" b="0" kern="0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367644" y="1404781"/>
            <a:ext cx="6408712" cy="40484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3568" y="1462048"/>
            <a:ext cx="7992888" cy="1866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defRPr/>
            </a:pPr>
            <a:r>
              <a:rPr lang="zh-CN" altLang="en-US" sz="2000" dirty="0">
                <a:latin typeface="+mj-ea"/>
                <a:ea typeface="+mj-ea"/>
              </a:rPr>
              <a:t>移动互联（网），是将移动通信和互联网二者结合起来，成为一体，是指互联网的技术、平台、商业模式和应用与移动通信技术结合并实践的活动的总称。</a:t>
            </a:r>
            <a:endParaRPr lang="en-US" altLang="zh-CN" sz="2000" dirty="0">
              <a:latin typeface="+mj-ea"/>
              <a:ea typeface="+mj-ea"/>
            </a:endParaRPr>
          </a:p>
          <a:p>
            <a:pPr indent="457200">
              <a:lnSpc>
                <a:spcPct val="150000"/>
              </a:lnSpc>
              <a:defRPr/>
            </a:pP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4" name="Picture 4" descr="C:\Users\CISAU-HQ\AppData\Roaming\Tencent\Users\94513600\QQ\WinTemp\RichOle\WZY$MK@$(%LD`9Y4D}0FK`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06606"/>
            <a:ext cx="2880320" cy="111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CISAU-HQ\AppData\Roaming\Tencent\Users\94513600\QQ\WinTemp\RichOle\MP[O(S]QE36RD9J3ZVS$}%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933056"/>
            <a:ext cx="2341714" cy="145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C:\Users\CISAU-HQ\AppData\Roaming\Tencent\Users\94513600\QQ\WinTemp\RichOle\B%GYVW(@O(C$S{R{TX8$CN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003" y="4365104"/>
            <a:ext cx="648072" cy="6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CISAU-HQ\AppData\Roaming\Tencent\Users\94513600\QQ\WinTemp\RichOle\]VEB%D928768VM)WZ32[@Q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4121107"/>
            <a:ext cx="718181" cy="103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5536" y="1124744"/>
            <a:ext cx="8748464" cy="1468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zh-CN" altLang="zh-CN" sz="2800" dirty="0"/>
              <a:t>打开</a:t>
            </a:r>
            <a:r>
              <a:rPr lang="en-US" altLang="zh-CN" sz="2800" dirty="0"/>
              <a:t>Android Studio</a:t>
            </a:r>
            <a:r>
              <a:rPr lang="zh-CN" altLang="zh-CN" sz="2800" dirty="0"/>
              <a:t>，</a:t>
            </a:r>
            <a:r>
              <a:rPr lang="zh-CN" altLang="en-US" sz="2800" dirty="0"/>
              <a:t>单击</a:t>
            </a:r>
            <a:r>
              <a:rPr lang="en-US" altLang="zh-CN" sz="2800" dirty="0"/>
              <a:t>start a new Android studio project</a:t>
            </a:r>
            <a:r>
              <a:rPr lang="zh-CN" altLang="en-US" sz="2800" dirty="0"/>
              <a:t>，首先选择项目模板，还要选择布局页面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3568" y="332656"/>
            <a:ext cx="5085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5  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开发第一个</a:t>
            </a:r>
            <a:r>
              <a:rPr lang="en-US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Android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程序</a:t>
            </a:r>
            <a:endParaRPr lang="zh-CN" altLang="en-US" sz="3200" b="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128319"/>
            <a:ext cx="5435337" cy="43970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40768"/>
            <a:ext cx="7931224" cy="1468760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）在创建项目的界面，输入项目名称，选择语言和</a:t>
            </a:r>
            <a:r>
              <a:rPr lang="en-US" altLang="zh-CN" sz="2800" dirty="0"/>
              <a:t>API</a:t>
            </a:r>
            <a:r>
              <a:rPr lang="zh-CN" altLang="en-US" sz="2800" dirty="0"/>
              <a:t>的版本号。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3568" y="332656"/>
            <a:ext cx="5085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5  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开发第一个</a:t>
            </a:r>
            <a:r>
              <a:rPr lang="en-US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Android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程序</a:t>
            </a:r>
            <a:endParaRPr lang="zh-CN" altLang="en-US" sz="3200" b="0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348880"/>
            <a:ext cx="5246835" cy="424453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1468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）出现项目的具体结构。</a:t>
            </a:r>
            <a:endParaRPr lang="zh-CN" altLang="zh-CN" sz="2800" dirty="0"/>
          </a:p>
          <a:p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3568" y="332656"/>
            <a:ext cx="5085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5  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开发第一个</a:t>
            </a:r>
            <a:r>
              <a:rPr lang="en-US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Android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程序</a:t>
            </a:r>
            <a:endParaRPr lang="zh-CN" altLang="en-US" sz="3200" b="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56799"/>
            <a:ext cx="6804248" cy="435471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1468760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）点击新建模拟器。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3568" y="332656"/>
            <a:ext cx="5085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5  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开发第一个</a:t>
            </a:r>
            <a:r>
              <a:rPr lang="en-US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Android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程序</a:t>
            </a:r>
            <a:endParaRPr lang="zh-CN" altLang="en-US" sz="3200" b="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" y="2132856"/>
            <a:ext cx="9144000" cy="9992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32125"/>
            <a:ext cx="7367736" cy="356440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0567" y="1124744"/>
            <a:ext cx="8686800" cy="1468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）选择完之后点击</a:t>
            </a:r>
            <a:r>
              <a:rPr lang="en-US" altLang="zh-CN" sz="2800" dirty="0"/>
              <a:t>Next</a:t>
            </a:r>
            <a:r>
              <a:rPr lang="zh-CN" altLang="zh-CN" sz="2800" dirty="0"/>
              <a:t>。</a:t>
            </a:r>
            <a:endParaRPr lang="zh-CN" altLang="zh-CN" sz="2800" dirty="0"/>
          </a:p>
          <a:p>
            <a:pPr marL="0" lvl="0" indent="0">
              <a:buNone/>
            </a:pPr>
            <a:endParaRPr lang="zh-CN" altLang="zh-CN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3568" y="332656"/>
            <a:ext cx="5085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5  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开发第一个</a:t>
            </a:r>
            <a:r>
              <a:rPr lang="en-US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Android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程序</a:t>
            </a:r>
            <a:endParaRPr lang="zh-CN" altLang="en-US" sz="3200" b="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60848"/>
            <a:ext cx="6120680" cy="41526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0567" y="1124744"/>
            <a:ext cx="8686800" cy="1468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）点击</a:t>
            </a:r>
            <a:r>
              <a:rPr lang="en-US" altLang="zh-CN" sz="2400" dirty="0"/>
              <a:t>Download</a:t>
            </a:r>
            <a:r>
              <a:rPr lang="zh-CN" altLang="en-US" sz="2400" dirty="0"/>
              <a:t>下载你想要的系统，下载完之后选中，点击</a:t>
            </a:r>
            <a:r>
              <a:rPr lang="en-US" altLang="zh-CN" sz="2400" dirty="0"/>
              <a:t>Next</a:t>
            </a:r>
            <a:r>
              <a:rPr lang="zh-CN" altLang="zh-CN" sz="2400" dirty="0"/>
              <a:t>。</a:t>
            </a:r>
            <a:endParaRPr lang="zh-CN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83568" y="332656"/>
            <a:ext cx="5085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5  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开发第一个</a:t>
            </a:r>
            <a:r>
              <a:rPr lang="en-US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Android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程序</a:t>
            </a:r>
            <a:endParaRPr lang="zh-CN" altLang="en-US" sz="3200" b="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85160" y="278614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24" y="2060848"/>
            <a:ext cx="5940152" cy="403018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0567" y="1124744"/>
            <a:ext cx="8686800" cy="1468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7</a:t>
            </a:r>
            <a:r>
              <a:rPr lang="zh-CN" altLang="en-US" sz="2800" dirty="0"/>
              <a:t>）单击</a:t>
            </a:r>
            <a:r>
              <a:rPr lang="en-US" altLang="zh-CN" sz="2800" dirty="0"/>
              <a:t>finish</a:t>
            </a:r>
            <a:r>
              <a:rPr lang="zh-CN" altLang="zh-CN" sz="2800" dirty="0"/>
              <a:t>。</a:t>
            </a:r>
            <a:endParaRPr lang="zh-CN" altLang="zh-CN" sz="2800" dirty="0"/>
          </a:p>
          <a:p>
            <a:pPr marL="0" lvl="0" indent="0">
              <a:buNone/>
            </a:pPr>
            <a:endParaRPr lang="zh-CN" altLang="zh-CN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3568" y="332656"/>
            <a:ext cx="5085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5  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开发第一个</a:t>
            </a:r>
            <a:r>
              <a:rPr lang="en-US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Android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程序</a:t>
            </a:r>
            <a:endParaRPr lang="zh-CN" altLang="en-US" sz="3200" b="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0848"/>
            <a:ext cx="6300192" cy="429988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0567" y="1124744"/>
            <a:ext cx="8686800" cy="1468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8</a:t>
            </a:r>
            <a:r>
              <a:rPr lang="zh-CN" altLang="en-US" sz="2800" dirty="0"/>
              <a:t>）单击运行按钮</a:t>
            </a:r>
            <a:r>
              <a:rPr lang="zh-CN" altLang="zh-CN" sz="2800" dirty="0"/>
              <a:t>。</a:t>
            </a:r>
            <a:endParaRPr lang="zh-CN" altLang="zh-CN" sz="2800" dirty="0"/>
          </a:p>
          <a:p>
            <a:pPr marL="0" lvl="0" indent="0">
              <a:buNone/>
            </a:pPr>
            <a:endParaRPr lang="zh-CN" altLang="zh-CN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3568" y="332656"/>
            <a:ext cx="5085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5  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开发第一个</a:t>
            </a:r>
            <a:r>
              <a:rPr lang="en-US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Android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程序</a:t>
            </a:r>
            <a:endParaRPr lang="zh-CN" altLang="en-US" sz="3200" b="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" y="2492896"/>
            <a:ext cx="9144000" cy="522007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 bwMode="auto">
          <a:xfrm>
            <a:off x="8388424" y="2691734"/>
            <a:ext cx="216024" cy="288032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18" y="4509120"/>
            <a:ext cx="4810796" cy="724001"/>
          </a:xfrm>
          <a:prstGeom prst="rect">
            <a:avLst/>
          </a:prstGeom>
        </p:spPr>
      </p:pic>
      <p:sp>
        <p:nvSpPr>
          <p:cNvPr id="10" name="内容占位符 1"/>
          <p:cNvSpPr txBox="1"/>
          <p:nvPr/>
        </p:nvSpPr>
        <p:spPr>
          <a:xfrm>
            <a:off x="450567" y="3424463"/>
            <a:ext cx="8686800" cy="14687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 2" panose="05020102010507070707" pitchFamily="18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 panose="05020102010507070707" pitchFamily="18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800" b="0" kern="0" dirty="0"/>
              <a:t>（</a:t>
            </a:r>
            <a:r>
              <a:rPr lang="en-US" altLang="zh-CN" sz="2800" b="0" kern="0" dirty="0"/>
              <a:t>9</a:t>
            </a:r>
            <a:r>
              <a:rPr lang="zh-CN" altLang="en-US" sz="2800" b="0" kern="0" dirty="0"/>
              <a:t>）单击</a:t>
            </a:r>
            <a:r>
              <a:rPr lang="en-US" altLang="zh-CN" sz="2800" b="0" kern="0" dirty="0"/>
              <a:t>Android studio</a:t>
            </a:r>
            <a:r>
              <a:rPr lang="zh-CN" altLang="en-US" sz="2800" b="0" kern="0" dirty="0"/>
              <a:t>启动按钮</a:t>
            </a:r>
            <a:r>
              <a:rPr lang="zh-CN" altLang="zh-CN" sz="2800" b="0" kern="0" dirty="0"/>
              <a:t>。</a:t>
            </a:r>
            <a:endParaRPr lang="zh-CN" altLang="zh-CN" sz="2800" b="0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zh-CN" sz="2800" b="0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800" b="0" kern="0" dirty="0"/>
          </a:p>
        </p:txBody>
      </p:sp>
      <p:sp>
        <p:nvSpPr>
          <p:cNvPr id="12" name="椭圆 11"/>
          <p:cNvSpPr/>
          <p:nvPr/>
        </p:nvSpPr>
        <p:spPr bwMode="auto">
          <a:xfrm>
            <a:off x="3563888" y="4647168"/>
            <a:ext cx="432048" cy="510024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0567" y="1124744"/>
            <a:ext cx="8686800" cy="1468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10</a:t>
            </a:r>
            <a:r>
              <a:rPr lang="zh-CN" altLang="en-US" sz="2800" dirty="0"/>
              <a:t>）运行结果如图所示</a:t>
            </a:r>
            <a:r>
              <a:rPr lang="zh-CN" altLang="zh-CN" sz="2800" dirty="0"/>
              <a:t>。</a:t>
            </a:r>
            <a:endParaRPr lang="zh-CN" altLang="zh-CN" sz="2800" dirty="0"/>
          </a:p>
          <a:p>
            <a:pPr marL="0" lvl="0" indent="0">
              <a:buNone/>
            </a:pPr>
            <a:endParaRPr lang="zh-CN" altLang="zh-CN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3568" y="332656"/>
            <a:ext cx="5085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5  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开发第一个</a:t>
            </a:r>
            <a:r>
              <a:rPr lang="en-US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Android</a:t>
            </a:r>
            <a:r>
              <a:rPr lang="zh-CN" altLang="zh-CN" sz="32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程序</a:t>
            </a:r>
            <a:endParaRPr lang="zh-CN" altLang="en-US" sz="3200" b="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968" y="1700808"/>
            <a:ext cx="2369908" cy="491378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435280" cy="522155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zh-CN" sz="2400" dirty="0"/>
              <a:t>对于每一个创建成功的</a:t>
            </a:r>
            <a:r>
              <a:rPr lang="en-US" altLang="zh-CN" sz="2400" dirty="0"/>
              <a:t>Android</a:t>
            </a:r>
            <a:r>
              <a:rPr lang="zh-CN" altLang="zh-CN" sz="2400" dirty="0"/>
              <a:t>项目，</a:t>
            </a:r>
            <a:r>
              <a:rPr lang="en-US" altLang="zh-CN" sz="2400" dirty="0"/>
              <a:t>ADT</a:t>
            </a:r>
            <a:r>
              <a:rPr lang="zh-CN" altLang="zh-CN" sz="2400" dirty="0"/>
              <a:t>都会智能地生成两个默认的文件，即布局文件</a:t>
            </a:r>
            <a:r>
              <a:rPr lang="en-US" altLang="zh-CN" sz="2400" dirty="0"/>
              <a:t>activity_main.xml</a:t>
            </a:r>
            <a:r>
              <a:rPr lang="zh-CN" altLang="zh-CN" sz="2400" dirty="0"/>
              <a:t>和</a:t>
            </a:r>
            <a:r>
              <a:rPr lang="en-US" altLang="zh-CN" sz="2400" dirty="0"/>
              <a:t>Activity</a:t>
            </a:r>
            <a:r>
              <a:rPr lang="zh-CN" altLang="zh-CN" sz="2400" dirty="0"/>
              <a:t>文件</a:t>
            </a:r>
            <a:r>
              <a:rPr lang="en-US" altLang="zh-CN" sz="2400" dirty="0" err="1"/>
              <a:t>MainActivity.jave</a:t>
            </a:r>
            <a:r>
              <a:rPr lang="zh-CN" altLang="zh-CN" sz="2400" dirty="0"/>
              <a:t>。布局文件主要用于展示</a:t>
            </a:r>
            <a:r>
              <a:rPr lang="en-US" altLang="zh-CN" sz="2400" dirty="0"/>
              <a:t>Android</a:t>
            </a:r>
            <a:r>
              <a:rPr lang="zh-CN" altLang="zh-CN" sz="2400" dirty="0"/>
              <a:t>项目的界面，</a:t>
            </a:r>
            <a:r>
              <a:rPr lang="en-US" altLang="zh-CN" sz="2400" dirty="0"/>
              <a:t>Activity</a:t>
            </a:r>
            <a:r>
              <a:rPr lang="zh-CN" altLang="zh-CN" sz="2400" dirty="0"/>
              <a:t>文件主要用于完成界面的交互功能。</a:t>
            </a:r>
            <a:endParaRPr lang="en-US" altLang="zh-CN" sz="2400" dirty="0"/>
          </a:p>
          <a:p>
            <a:endParaRPr lang="zh-CN" altLang="zh-CN" sz="2400" dirty="0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6477000" cy="868363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sz="4000" dirty="0">
                <a:solidFill>
                  <a:srgbClr val="FF0000"/>
                </a:solidFill>
              </a:rPr>
              <a:t>Android</a:t>
            </a:r>
            <a:r>
              <a:rPr lang="zh-CN" altLang="en-US" sz="4000" dirty="0">
                <a:solidFill>
                  <a:srgbClr val="FF0000"/>
                </a:solidFill>
              </a:rPr>
              <a:t>应用结构分析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05158" y="1052736"/>
            <a:ext cx="713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为什么要学移动互联网技术与应用</a:t>
            </a:r>
            <a:endParaRPr lang="en-US" altLang="zh-CN" sz="3600" dirty="0"/>
          </a:p>
        </p:txBody>
      </p:sp>
      <p:sp>
        <p:nvSpPr>
          <p:cNvPr id="10" name="文本框 9"/>
          <p:cNvSpPr txBox="1"/>
          <p:nvPr/>
        </p:nvSpPr>
        <p:spPr>
          <a:xfrm>
            <a:off x="611560" y="2132856"/>
            <a:ext cx="7920880" cy="252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Android</a:t>
            </a:r>
            <a:r>
              <a:rPr lang="zh-CN" altLang="en-US" dirty="0">
                <a:latin typeface="+mj-ea"/>
                <a:ea typeface="+mj-ea"/>
              </a:rPr>
              <a:t>是基于</a:t>
            </a:r>
            <a:r>
              <a:rPr lang="en-US" altLang="zh-CN" dirty="0">
                <a:latin typeface="+mj-ea"/>
                <a:ea typeface="+mj-ea"/>
              </a:rPr>
              <a:t>Linux</a:t>
            </a:r>
            <a:r>
              <a:rPr lang="zh-CN" altLang="en-US" dirty="0">
                <a:latin typeface="+mj-ea"/>
                <a:ea typeface="+mj-ea"/>
              </a:rPr>
              <a:t>的自由开放源代码的操作系统，由</a:t>
            </a:r>
            <a:r>
              <a:rPr lang="en-US" altLang="zh-CN" dirty="0">
                <a:latin typeface="+mj-ea"/>
                <a:ea typeface="+mj-ea"/>
              </a:rPr>
              <a:t>Google</a:t>
            </a:r>
            <a:r>
              <a:rPr lang="zh-CN" altLang="en-US" dirty="0">
                <a:latin typeface="+mj-ea"/>
                <a:ea typeface="+mj-ea"/>
              </a:rPr>
              <a:t>公司和开放手机联盟领导及开发。安卓系统平台以开源性和丰富的扩展性受到用户好评，国内拥有数量庞大的智能安卓手机用户群，手机管理软件凭借丰富的</a:t>
            </a:r>
            <a:r>
              <a:rPr lang="en-US" altLang="zh-CN" dirty="0">
                <a:latin typeface="+mj-ea"/>
                <a:ea typeface="+mj-ea"/>
              </a:rPr>
              <a:t>APP</a:t>
            </a:r>
            <a:r>
              <a:rPr lang="zh-CN" altLang="en-US" dirty="0">
                <a:latin typeface="+mj-ea"/>
                <a:ea typeface="+mj-ea"/>
              </a:rPr>
              <a:t>应用资源下载和便捷的管理功能，成为安卓手机用户的装机必备选择。安卓</a:t>
            </a:r>
            <a:r>
              <a:rPr lang="en-US" altLang="zh-CN" dirty="0">
                <a:latin typeface="+mj-ea"/>
                <a:ea typeface="+mj-ea"/>
              </a:rPr>
              <a:t>APP</a:t>
            </a:r>
            <a:r>
              <a:rPr lang="zh-CN" altLang="en-US" dirty="0">
                <a:latin typeface="+mj-ea"/>
                <a:ea typeface="+mj-ea"/>
              </a:rPr>
              <a:t>开发涵盖广泛，游戏、社交、旅游、工具等各种类型的应用都有大量的安卓系统开发，学习和掌握安卓</a:t>
            </a:r>
            <a:r>
              <a:rPr lang="en-US" altLang="zh-CN" dirty="0">
                <a:latin typeface="+mj-ea"/>
                <a:ea typeface="+mj-ea"/>
              </a:rPr>
              <a:t>APP</a:t>
            </a:r>
            <a:r>
              <a:rPr lang="zh-CN" altLang="en-US" dirty="0">
                <a:latin typeface="+mj-ea"/>
                <a:ea typeface="+mj-ea"/>
              </a:rPr>
              <a:t>开发已成为计算机相关专业的重要技能。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6477000" cy="868363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sz="4000" dirty="0">
                <a:solidFill>
                  <a:srgbClr val="FF0000"/>
                </a:solidFill>
              </a:rPr>
              <a:t>Android</a:t>
            </a:r>
            <a:r>
              <a:rPr lang="zh-CN" altLang="en-US" sz="4000" dirty="0">
                <a:solidFill>
                  <a:srgbClr val="FF0000"/>
                </a:solidFill>
              </a:rPr>
              <a:t>应用结构分析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552" y="1268760"/>
            <a:ext cx="788604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FF0000"/>
                </a:solidFill>
              </a:rPr>
              <a:t>Helloword_acitivty.xml</a:t>
            </a:r>
            <a:r>
              <a:rPr lang="zh-CN" altLang="zh-CN" sz="2000" dirty="0">
                <a:solidFill>
                  <a:srgbClr val="FF0000"/>
                </a:solidFill>
              </a:rPr>
              <a:t>的布局文件内容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endParaRPr lang="en-US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RelativeLayout</a:t>
            </a:r>
            <a:endParaRPr lang="zh-CN" altLang="zh-CN" sz="2000" kern="100" dirty="0">
              <a:latin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android="http://schemas.android.com/</a:t>
            </a: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apk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/res/android"</a:t>
            </a:r>
            <a:endParaRPr lang="zh-CN" altLang="zh-CN" sz="2000" kern="100" dirty="0">
              <a:latin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xmlns:tools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="http://schemas.android.com/tools"</a:t>
            </a:r>
            <a:endParaRPr lang="zh-CN" altLang="zh-CN" sz="2000" kern="100" dirty="0">
              <a:latin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android:layout_width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match_parent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zh-CN" altLang="zh-CN" sz="2000" kern="100" dirty="0">
              <a:latin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android:layout_height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match_parent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zh-CN" altLang="zh-CN" sz="2000" kern="100" dirty="0">
              <a:latin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tools:context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com.example.cn.helloworld.MainActivity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zh-CN" altLang="zh-CN" sz="2000" kern="100" dirty="0">
              <a:latin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altLang="zh-CN" sz="2000" kern="100" dirty="0" err="1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TextView</a:t>
            </a:r>
            <a:endParaRPr lang="zh-CN" altLang="zh-CN" sz="2000" kern="100" dirty="0">
              <a:solidFill>
                <a:srgbClr val="FF9933"/>
              </a:solidFill>
              <a:latin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 err="1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android:layout_width</a:t>
            </a:r>
            <a:r>
              <a:rPr lang="en-US" altLang="zh-CN" sz="2000" kern="1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2000" kern="100" dirty="0" err="1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wrap_content</a:t>
            </a:r>
            <a:r>
              <a:rPr lang="en-US" altLang="zh-CN" sz="2000" kern="1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zh-CN" altLang="zh-CN" sz="2000" kern="100" dirty="0">
              <a:solidFill>
                <a:srgbClr val="FF9933"/>
              </a:solidFill>
              <a:latin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 err="1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android:layout_height</a:t>
            </a:r>
            <a:r>
              <a:rPr lang="en-US" altLang="zh-CN" sz="2000" kern="1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2000" kern="100" dirty="0" err="1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wrap_content</a:t>
            </a:r>
            <a:r>
              <a:rPr lang="en-US" altLang="zh-CN" sz="2000" kern="1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zh-CN" altLang="zh-CN" sz="2000" kern="100" dirty="0">
              <a:solidFill>
                <a:srgbClr val="FF9933"/>
              </a:solidFill>
              <a:latin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 err="1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android:text</a:t>
            </a:r>
            <a:r>
              <a:rPr lang="en-US" altLang="zh-CN" sz="2000" kern="1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World</a:t>
            </a:r>
            <a:r>
              <a:rPr lang="en-US" altLang="zh-CN" sz="2000" kern="1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!"/&gt;</a:t>
            </a:r>
            <a:endParaRPr lang="zh-CN" altLang="zh-CN" sz="2000" kern="100" dirty="0">
              <a:solidFill>
                <a:srgbClr val="FF9933"/>
              </a:solidFill>
              <a:latin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</a:rPr>
              <a:t>&lt;/</a:t>
            </a:r>
            <a:r>
              <a:rPr lang="en-US" altLang="zh-CN" sz="2000" dirty="0" err="1">
                <a:latin typeface="Times New Roman" panose="02020603050405020304" pitchFamily="18" charset="0"/>
              </a:rPr>
              <a:t>RelativeLayout</a:t>
            </a:r>
            <a:r>
              <a:rPr lang="en-US" altLang="zh-CN" sz="2000" dirty="0">
                <a:latin typeface="Times New Roman" panose="02020603050405020304" pitchFamily="18" charset="0"/>
              </a:rPr>
              <a:t>&gt;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6477000" cy="868363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sz="4000" dirty="0">
                <a:solidFill>
                  <a:srgbClr val="FF0000"/>
                </a:solidFill>
              </a:rPr>
              <a:t>Android</a:t>
            </a:r>
            <a:r>
              <a:rPr lang="zh-CN" altLang="en-US" sz="4000" dirty="0">
                <a:solidFill>
                  <a:srgbClr val="FF0000"/>
                </a:solidFill>
              </a:rPr>
              <a:t>应用结构分析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552" y="1268760"/>
            <a:ext cx="788604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000" dirty="0" err="1">
                <a:solidFill>
                  <a:srgbClr val="FF0000"/>
                </a:solidFill>
              </a:rPr>
              <a:t>HelloWorldActivity</a:t>
            </a:r>
            <a:r>
              <a:rPr lang="zh-CN" altLang="zh-CN" sz="2000" dirty="0">
                <a:solidFill>
                  <a:srgbClr val="FF0000"/>
                </a:solidFill>
              </a:rPr>
              <a:t>文件内容如下所示。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import android.support.v7.app.AppCompatActivity;</a:t>
            </a:r>
            <a:endParaRPr lang="zh-CN" altLang="zh-CN" sz="2000" dirty="0"/>
          </a:p>
          <a:p>
            <a:r>
              <a:rPr lang="en-US" altLang="zh-CN" sz="2000" dirty="0"/>
              <a:t>import </a:t>
            </a:r>
            <a:r>
              <a:rPr lang="en-US" altLang="zh-CN" sz="2000" dirty="0" err="1"/>
              <a:t>android.os.Bundle</a:t>
            </a:r>
            <a:r>
              <a:rPr lang="en-US" altLang="zh-CN" sz="2000" dirty="0"/>
              <a:t>;</a:t>
            </a:r>
            <a:endParaRPr lang="zh-CN" altLang="zh-CN" sz="2000" dirty="0"/>
          </a:p>
          <a:p>
            <a:r>
              <a:rPr lang="en-US" altLang="zh-CN" sz="2000" dirty="0"/>
              <a:t>public class </a:t>
            </a:r>
            <a:r>
              <a:rPr lang="en-US" altLang="zh-CN" sz="2000" dirty="0" err="1"/>
              <a:t>HelloWorldActivity</a:t>
            </a:r>
            <a:r>
              <a:rPr lang="en-US" altLang="zh-CN" sz="2000" dirty="0"/>
              <a:t> extends Activity {</a:t>
            </a:r>
            <a:endParaRPr lang="zh-CN" altLang="zh-CN" sz="2000" dirty="0"/>
          </a:p>
          <a:p>
            <a:r>
              <a:rPr lang="en-US" altLang="zh-CN" sz="2000" dirty="0"/>
              <a:t>    @Override</a:t>
            </a:r>
            <a:endParaRPr lang="zh-CN" altLang="zh-CN" sz="2000" dirty="0"/>
          </a:p>
          <a:p>
            <a:r>
              <a:rPr lang="en-US" altLang="zh-CN" sz="2000" dirty="0"/>
              <a:t>    protected void </a:t>
            </a:r>
            <a:r>
              <a:rPr lang="en-US" altLang="zh-CN" sz="2000" dirty="0" err="1"/>
              <a:t>onCreate</a:t>
            </a:r>
            <a:r>
              <a:rPr lang="en-US" altLang="zh-CN" sz="2000" dirty="0"/>
              <a:t>(Bundle </a:t>
            </a:r>
            <a:r>
              <a:rPr lang="en-US" altLang="zh-CN" sz="2000" dirty="0" err="1"/>
              <a:t>savedInstanceState</a:t>
            </a:r>
            <a:r>
              <a:rPr lang="en-US" altLang="zh-CN" sz="2000" dirty="0"/>
              <a:t>) {</a:t>
            </a:r>
            <a:endParaRPr lang="zh-CN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super.onCreate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savedInstanceState</a:t>
            </a:r>
            <a:r>
              <a:rPr lang="en-US" altLang="zh-CN" sz="2000" dirty="0"/>
              <a:t>);</a:t>
            </a:r>
            <a:endParaRPr lang="zh-CN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setContentView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R.layout.activity_main</a:t>
            </a:r>
            <a:r>
              <a:rPr lang="en-US" altLang="zh-CN" sz="2000" dirty="0"/>
              <a:t>);</a:t>
            </a:r>
            <a:endParaRPr lang="zh-CN" altLang="zh-CN" sz="2000" dirty="0"/>
          </a:p>
          <a:p>
            <a:r>
              <a:rPr lang="en-US" altLang="zh-CN" sz="2000" dirty="0"/>
              <a:t>    }</a:t>
            </a:r>
            <a:endParaRPr lang="zh-CN" altLang="zh-CN" sz="2000" dirty="0"/>
          </a:p>
          <a:p>
            <a:r>
              <a:rPr lang="en-US" altLang="zh-CN" sz="2000" dirty="0"/>
              <a:t>}</a:t>
            </a:r>
            <a:endParaRPr lang="en-US" altLang="zh-CN" sz="2000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5229200"/>
            <a:ext cx="8208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00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HelloWorldActivity</a:t>
            </a:r>
            <a:r>
              <a:rPr lang="zh-CN" altLang="zh-CN" sz="2000" dirty="0">
                <a:solidFill>
                  <a:srgbClr val="003300"/>
                </a:solidFill>
                <a:cs typeface="Times New Roman" panose="02020603050405020304" pitchFamily="18" charset="0"/>
              </a:rPr>
              <a:t>继承自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Activity</a:t>
            </a:r>
            <a:r>
              <a:rPr lang="en-US" altLang="zh-CN" sz="2000" dirty="0">
                <a:solidFill>
                  <a:srgbClr val="003300"/>
                </a:solidFill>
                <a:cs typeface="Times New Roman" panose="02020603050405020304" pitchFamily="18" charset="0"/>
              </a:rPr>
              <a:t>,</a:t>
            </a:r>
            <a:r>
              <a:rPr lang="zh-CN" altLang="zh-CN" sz="2000" dirty="0">
                <a:solidFill>
                  <a:srgbClr val="003300"/>
                </a:solidFill>
                <a:cs typeface="Times New Roman" panose="02020603050405020304" pitchFamily="18" charset="0"/>
              </a:rPr>
              <a:t>当执行该类时会先执行</a:t>
            </a:r>
            <a:r>
              <a:rPr lang="en-US" altLang="zh-CN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onCreate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()</a:t>
            </a:r>
            <a:r>
              <a:rPr lang="zh-CN" altLang="zh-CN" sz="2000" dirty="0">
                <a:solidFill>
                  <a:srgbClr val="003300"/>
                </a:solidFill>
                <a:cs typeface="Times New Roman" panose="02020603050405020304" pitchFamily="18" charset="0"/>
              </a:rPr>
              <a:t>方法，然后通过调用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setContentView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R.layout.activity_main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solidFill>
                  <a:srgbClr val="003300"/>
                </a:solidFill>
                <a:cs typeface="Times New Roman" panose="02020603050405020304" pitchFamily="18" charset="0"/>
              </a:rPr>
              <a:t>将布局文件转换为</a:t>
            </a:r>
            <a:r>
              <a:rPr lang="en-US" altLang="zh-CN" sz="2000" dirty="0">
                <a:solidFill>
                  <a:srgbClr val="003300"/>
                </a:solidFill>
                <a:cs typeface="Times New Roman" panose="02020603050405020304" pitchFamily="18" charset="0"/>
              </a:rPr>
              <a:t>View</a:t>
            </a:r>
            <a:r>
              <a:rPr lang="zh-CN" altLang="zh-CN" sz="2000" dirty="0">
                <a:solidFill>
                  <a:srgbClr val="003300"/>
                </a:solidFill>
                <a:cs typeface="Times New Roman" panose="02020603050405020304" pitchFamily="18" charset="0"/>
              </a:rPr>
              <a:t>对象，通过模拟器显示在界面上。</a:t>
            </a:r>
            <a:endParaRPr lang="zh-CN" altLang="en-US" sz="2000" dirty="0">
              <a:solidFill>
                <a:srgbClr val="0033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6477000" cy="868363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6.2</a:t>
            </a: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en-US" altLang="zh-CN" dirty="0">
                <a:solidFill>
                  <a:srgbClr val="FF0000"/>
                </a:solidFill>
              </a:rPr>
              <a:t>Android </a:t>
            </a:r>
            <a:r>
              <a:rPr lang="zh-CN" altLang="zh-CN" dirty="0">
                <a:solidFill>
                  <a:srgbClr val="FF0000"/>
                </a:solidFill>
              </a:rPr>
              <a:t>项目结构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1340768"/>
            <a:ext cx="4608512" cy="514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altLang="zh-CN" sz="2000" dirty="0" err="1">
                <a:solidFill>
                  <a:srgbClr val="FF9933"/>
                </a:solidFill>
              </a:rPr>
              <a:t>src</a:t>
            </a:r>
            <a:r>
              <a:rPr lang="en-US" altLang="zh-CN" sz="2000" dirty="0"/>
              <a:t>:</a:t>
            </a:r>
            <a:r>
              <a:rPr lang="zh-CN" altLang="zh-CN" sz="2000" dirty="0"/>
              <a:t>该目录存放项目开发所使用到的</a:t>
            </a:r>
            <a:r>
              <a:rPr lang="en-US" altLang="zh-CN" sz="2000" dirty="0"/>
              <a:t>Activity</a:t>
            </a:r>
            <a:r>
              <a:rPr lang="zh-CN" altLang="zh-CN" sz="2000" dirty="0"/>
              <a:t>，可以有多个不</a:t>
            </a:r>
            <a:r>
              <a:rPr lang="zh-CN" altLang="en-US" sz="2000" dirty="0"/>
              <a:t>同</a:t>
            </a:r>
            <a:r>
              <a:rPr lang="zh-CN" altLang="zh-CN" sz="2000" dirty="0"/>
              <a:t>的包，在这里</a:t>
            </a:r>
            <a:r>
              <a:rPr lang="en-US" altLang="zh-CN" sz="2000" dirty="0"/>
              <a:t>Activity</a:t>
            </a:r>
            <a:r>
              <a:rPr lang="zh-CN" altLang="zh-CN" sz="2000" dirty="0"/>
              <a:t>和普通的</a:t>
            </a:r>
            <a:r>
              <a:rPr lang="en-US" altLang="zh-CN" sz="2000" dirty="0"/>
              <a:t>Java</a:t>
            </a:r>
            <a:r>
              <a:rPr lang="zh-CN" altLang="zh-CN" sz="2000" dirty="0"/>
              <a:t>类是一样的。还有各种资源文件（放在</a:t>
            </a:r>
            <a:r>
              <a:rPr lang="en-US" altLang="zh-CN" sz="2000" dirty="0"/>
              <a:t>main\res</a:t>
            </a:r>
            <a:r>
              <a:rPr lang="zh-CN" altLang="zh-CN" sz="2000" dirty="0"/>
              <a:t>子目录下）和</a:t>
            </a:r>
            <a:r>
              <a:rPr lang="en-US" altLang="zh-CN" sz="2000" dirty="0">
                <a:solidFill>
                  <a:srgbClr val="FF0000"/>
                </a:solidFill>
              </a:rPr>
              <a:t>AndroidManifest.xml</a:t>
            </a:r>
            <a:r>
              <a:rPr lang="zh-CN" altLang="zh-CN" sz="2000" dirty="0"/>
              <a:t>文件，除了这些还包含</a:t>
            </a:r>
            <a:r>
              <a:rPr lang="en-US" altLang="zh-CN" sz="2000" dirty="0"/>
              <a:t>Android</a:t>
            </a:r>
            <a:r>
              <a:rPr lang="zh-CN" altLang="zh-CN" sz="2000" dirty="0"/>
              <a:t>测试项目。</a:t>
            </a:r>
            <a:endParaRPr lang="zh-CN" altLang="zh-CN" sz="2000" dirty="0"/>
          </a:p>
          <a:p>
            <a:pPr lvl="0">
              <a:lnSpc>
                <a:spcPct val="110000"/>
              </a:lnSpc>
            </a:pPr>
            <a:r>
              <a:rPr lang="en-US" altLang="zh-CN" sz="2000" dirty="0">
                <a:solidFill>
                  <a:srgbClr val="FF9933"/>
                </a:solidFill>
              </a:rPr>
              <a:t>res</a:t>
            </a:r>
            <a:r>
              <a:rPr lang="en-US" altLang="zh-CN" sz="2000" dirty="0"/>
              <a:t>:</a:t>
            </a:r>
            <a:r>
              <a:rPr lang="zh-CN" altLang="zh-CN" sz="2000" dirty="0"/>
              <a:t>目录存放</a:t>
            </a:r>
            <a:r>
              <a:rPr lang="en-US" altLang="zh-CN" sz="2000" dirty="0"/>
              <a:t>Android</a:t>
            </a:r>
            <a:r>
              <a:rPr lang="zh-CN" altLang="zh-CN" sz="2000" dirty="0"/>
              <a:t>项目的各种</a:t>
            </a:r>
            <a:r>
              <a:rPr lang="zh-CN" altLang="zh-CN" sz="2000" dirty="0">
                <a:solidFill>
                  <a:srgbClr val="FF0000"/>
                </a:solidFill>
              </a:rPr>
              <a:t>资源文件，例如布局</a:t>
            </a:r>
            <a:r>
              <a:rPr lang="en-US" altLang="zh-CN" sz="2000" dirty="0">
                <a:solidFill>
                  <a:srgbClr val="FF0000"/>
                </a:solidFill>
              </a:rPr>
              <a:t>Layout</a:t>
            </a:r>
            <a:r>
              <a:rPr lang="zh-CN" altLang="zh-CN" sz="2000" dirty="0">
                <a:solidFill>
                  <a:srgbClr val="FF0000"/>
                </a:solidFill>
              </a:rPr>
              <a:t>文件，</a:t>
            </a:r>
            <a:r>
              <a:rPr lang="en-US" altLang="zh-CN" sz="2000" dirty="0">
                <a:solidFill>
                  <a:srgbClr val="FF0000"/>
                </a:solidFill>
              </a:rPr>
              <a:t>values</a:t>
            </a:r>
            <a:r>
              <a:rPr lang="zh-CN" altLang="zh-CN" sz="2000" dirty="0">
                <a:solidFill>
                  <a:srgbClr val="FF0000"/>
                </a:solidFill>
              </a:rPr>
              <a:t>目录下的文件，还有存放图片的文件</a:t>
            </a:r>
            <a:r>
              <a:rPr lang="en-US" altLang="zh-CN" sz="2000" dirty="0" err="1">
                <a:solidFill>
                  <a:srgbClr val="FF0000"/>
                </a:solidFill>
              </a:rPr>
              <a:t>drawable</a:t>
            </a:r>
            <a:r>
              <a:rPr lang="zh-CN" altLang="zh-CN" sz="2000" dirty="0">
                <a:solidFill>
                  <a:srgbClr val="FF0000"/>
                </a:solidFill>
              </a:rPr>
              <a:t>等。</a:t>
            </a:r>
            <a:endParaRPr lang="zh-CN" altLang="zh-CN" sz="2000" dirty="0">
              <a:solidFill>
                <a:srgbClr val="FF0000"/>
              </a:solidFill>
            </a:endParaRPr>
          </a:p>
          <a:p>
            <a:pPr lvl="0">
              <a:lnSpc>
                <a:spcPct val="110000"/>
              </a:lnSpc>
            </a:pPr>
            <a:r>
              <a:rPr lang="en-US" altLang="zh-CN" sz="2000" dirty="0">
                <a:solidFill>
                  <a:srgbClr val="FF9933"/>
                </a:solidFill>
              </a:rPr>
              <a:t>libs</a:t>
            </a:r>
            <a:r>
              <a:rPr lang="en-US" altLang="zh-CN" sz="2000" dirty="0"/>
              <a:t>:</a:t>
            </a:r>
            <a:r>
              <a:rPr lang="zh-CN" altLang="zh-CN" sz="2000" dirty="0"/>
              <a:t>存储</a:t>
            </a:r>
            <a:r>
              <a:rPr lang="en-US" altLang="zh-CN" sz="2000" dirty="0"/>
              <a:t>Android</a:t>
            </a:r>
            <a:r>
              <a:rPr lang="zh-CN" altLang="zh-CN" sz="2000" dirty="0"/>
              <a:t>项目开发所使用到的</a:t>
            </a:r>
            <a:r>
              <a:rPr lang="zh-CN" altLang="zh-CN" sz="2000" dirty="0">
                <a:solidFill>
                  <a:srgbClr val="FF0000"/>
                </a:solidFill>
              </a:rPr>
              <a:t>第三方</a:t>
            </a:r>
            <a:r>
              <a:rPr lang="en-US" altLang="zh-CN" sz="2000" dirty="0">
                <a:solidFill>
                  <a:srgbClr val="FF0000"/>
                </a:solidFill>
              </a:rPr>
              <a:t>JAR</a:t>
            </a:r>
            <a:r>
              <a:rPr lang="zh-CN" altLang="zh-CN" sz="2000" dirty="0">
                <a:solidFill>
                  <a:srgbClr val="FF0000"/>
                </a:solidFill>
              </a:rPr>
              <a:t>包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0">
              <a:lnSpc>
                <a:spcPct val="110000"/>
              </a:lnSpc>
            </a:pPr>
            <a:r>
              <a:rPr lang="en-US" altLang="zh-CN" sz="2000" dirty="0" err="1">
                <a:solidFill>
                  <a:srgbClr val="FF9933"/>
                </a:solidFill>
              </a:rPr>
              <a:t>build</a:t>
            </a:r>
            <a:r>
              <a:rPr lang="en-US" altLang="zh-CN" sz="2000" dirty="0" err="1"/>
              <a:t>:Android</a:t>
            </a:r>
            <a:r>
              <a:rPr lang="en-US" altLang="zh-CN" sz="2000" dirty="0"/>
              <a:t> Studio</a:t>
            </a:r>
            <a:r>
              <a:rPr lang="zh-CN" altLang="zh-CN" sz="2000" dirty="0"/>
              <a:t>自动生成的各种</a:t>
            </a:r>
            <a:r>
              <a:rPr lang="zh-CN" altLang="zh-CN" sz="2000" dirty="0">
                <a:solidFill>
                  <a:srgbClr val="FF0000"/>
                </a:solidFill>
              </a:rPr>
              <a:t>源文件，包含</a:t>
            </a:r>
            <a:r>
              <a:rPr lang="en-US" altLang="zh-CN" sz="2000" dirty="0" err="1">
                <a:solidFill>
                  <a:srgbClr val="FF0000"/>
                </a:solidFill>
              </a:rPr>
              <a:t>R.Java</a:t>
            </a:r>
            <a:r>
              <a:rPr lang="zh-CN" altLang="zh-CN" sz="2000" dirty="0">
                <a:solidFill>
                  <a:srgbClr val="FF0000"/>
                </a:solidFill>
              </a:rPr>
              <a:t>文件也放在该目录下。</a:t>
            </a:r>
            <a:endParaRPr lang="zh-CN" altLang="zh-CN" sz="20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340768"/>
            <a:ext cx="3384376" cy="51416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80528" y="260648"/>
            <a:ext cx="7655768" cy="868363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6.3</a:t>
            </a: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r>
              <a:rPr lang="zh-CN" altLang="zh-CN" dirty="0">
                <a:solidFill>
                  <a:srgbClr val="FF0000"/>
                </a:solidFill>
              </a:rPr>
              <a:t>详解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1340768"/>
            <a:ext cx="83529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/>
              <a:t>AndroidManifest.xml</a:t>
            </a:r>
            <a:r>
              <a:rPr lang="zh-CN" altLang="zh-CN" sz="2400" dirty="0"/>
              <a:t>清单文件是每个</a:t>
            </a:r>
            <a:r>
              <a:rPr lang="en-US" altLang="zh-CN" sz="2400" dirty="0"/>
              <a:t>Android</a:t>
            </a:r>
            <a:r>
              <a:rPr lang="zh-CN" altLang="zh-CN" sz="2400" dirty="0"/>
              <a:t>项目所必须的，它是对整个</a:t>
            </a:r>
            <a:r>
              <a:rPr lang="en-US" altLang="zh-CN" sz="2400" dirty="0"/>
              <a:t>Android</a:t>
            </a:r>
            <a:r>
              <a:rPr lang="zh-CN" altLang="zh-CN" sz="2400" dirty="0"/>
              <a:t>应用的全局描述文件，清单文件详细说明了应用的图标，名称以及包含的各种组件等。清单文件具体包含的信息如下所示。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zh-CN" altLang="zh-CN" sz="2400" dirty="0"/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>
                <a:solidFill>
                  <a:srgbClr val="FF0000"/>
                </a:solidFill>
              </a:rPr>
              <a:t>应用程序的包名</a:t>
            </a:r>
            <a:r>
              <a:rPr lang="zh-CN" altLang="zh-CN" sz="2400" dirty="0"/>
              <a:t>，该包名可用于唯一地标识该应用。</a:t>
            </a:r>
            <a:endParaRPr lang="zh-CN" altLang="zh-CN" sz="2400" dirty="0"/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>
                <a:solidFill>
                  <a:srgbClr val="FF0000"/>
                </a:solidFill>
              </a:rPr>
              <a:t>应用程序所包含的组件</a:t>
            </a:r>
            <a:r>
              <a:rPr lang="zh-CN" altLang="zh-CN" sz="2400" dirty="0"/>
              <a:t>，如</a:t>
            </a:r>
            <a:r>
              <a:rPr lang="en-US" altLang="zh-CN" sz="2400" dirty="0"/>
              <a:t>Activity</a:t>
            </a:r>
            <a:r>
              <a:rPr lang="zh-CN" altLang="zh-CN" sz="2400" dirty="0"/>
              <a:t>、</a:t>
            </a:r>
            <a:r>
              <a:rPr lang="en-US" altLang="zh-CN" sz="2400" dirty="0"/>
              <a:t>Service</a:t>
            </a:r>
            <a:r>
              <a:rPr lang="zh-CN" altLang="zh-CN" sz="2400" dirty="0"/>
              <a:t>、</a:t>
            </a:r>
            <a:r>
              <a:rPr lang="en-US" altLang="zh-CN" sz="2400" dirty="0" err="1"/>
              <a:t>BroadcastReceiver</a:t>
            </a:r>
            <a:r>
              <a:rPr lang="zh-CN" altLang="zh-CN" sz="2400" dirty="0"/>
              <a:t>和</a:t>
            </a:r>
            <a:r>
              <a:rPr lang="en-US" altLang="zh-CN" sz="2400" dirty="0" err="1"/>
              <a:t>ContentProvider</a:t>
            </a:r>
            <a:r>
              <a:rPr lang="zh-CN" altLang="zh-CN" sz="2400" dirty="0"/>
              <a:t>等。</a:t>
            </a:r>
            <a:endParaRPr lang="zh-CN" altLang="zh-CN" sz="2400" dirty="0"/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>
                <a:solidFill>
                  <a:srgbClr val="FF0000"/>
                </a:solidFill>
              </a:rPr>
              <a:t>应用程序的版本要求</a:t>
            </a:r>
            <a:r>
              <a:rPr lang="zh-CN" altLang="zh-CN" sz="2400" dirty="0"/>
              <a:t>。</a:t>
            </a:r>
            <a:endParaRPr lang="zh-CN" altLang="zh-CN" sz="2400" dirty="0"/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>
                <a:solidFill>
                  <a:srgbClr val="FF0000"/>
                </a:solidFill>
              </a:rPr>
              <a:t>应用使用到的权限</a:t>
            </a:r>
            <a:r>
              <a:rPr lang="zh-CN" altLang="zh-CN" sz="2400" dirty="0"/>
              <a:t>。</a:t>
            </a:r>
            <a:endParaRPr lang="zh-CN" altLang="zh-CN" sz="2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536" y="58846"/>
            <a:ext cx="835292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&lt;?xml version="1.0" encoding="utf-8"?&gt;</a:t>
            </a:r>
            <a:endParaRPr lang="zh-CN" altLang="zh-CN" dirty="0"/>
          </a:p>
          <a:p>
            <a:r>
              <a:rPr lang="en-US" altLang="zh-CN" dirty="0"/>
              <a:t>&lt;manifest </a:t>
            </a:r>
            <a:r>
              <a:rPr lang="en-US" altLang="zh-CN" dirty="0" err="1"/>
              <a:t>xmlns:android</a:t>
            </a:r>
            <a:r>
              <a:rPr lang="en-US" altLang="zh-CN" dirty="0"/>
              <a:t>=http://schemas.android.com/apk/res/android</a:t>
            </a:r>
            <a:endParaRPr lang="zh-CN" altLang="zh-CN" dirty="0"/>
          </a:p>
          <a:p>
            <a:r>
              <a:rPr lang="en-US" altLang="zh-CN" dirty="0">
                <a:solidFill>
                  <a:srgbClr val="FF9933"/>
                </a:solidFill>
              </a:rPr>
              <a:t>&lt;!—</a:t>
            </a:r>
            <a:r>
              <a:rPr lang="zh-CN" altLang="zh-CN" dirty="0">
                <a:solidFill>
                  <a:srgbClr val="FF9933"/>
                </a:solidFill>
              </a:rPr>
              <a:t>应用程序的包名</a:t>
            </a:r>
            <a:r>
              <a:rPr lang="en-US" altLang="zh-CN" dirty="0">
                <a:solidFill>
                  <a:srgbClr val="FF9933"/>
                </a:solidFill>
              </a:rPr>
              <a:t>--&gt;</a:t>
            </a:r>
            <a:endParaRPr lang="zh-CN" altLang="zh-CN" dirty="0">
              <a:solidFill>
                <a:srgbClr val="FF9933"/>
              </a:solidFill>
            </a:endParaRPr>
          </a:p>
          <a:p>
            <a:r>
              <a:rPr lang="en-US" altLang="zh-CN" dirty="0"/>
              <a:t>    package="</a:t>
            </a:r>
            <a:r>
              <a:rPr lang="en-US" altLang="zh-CN" dirty="0" err="1"/>
              <a:t>com.example.cn.helloworld</a:t>
            </a:r>
            <a:r>
              <a:rPr lang="en-US" altLang="zh-CN" dirty="0"/>
              <a:t>" &gt;</a:t>
            </a:r>
            <a:endParaRPr lang="zh-CN" altLang="zh-CN" dirty="0"/>
          </a:p>
          <a:p>
            <a:r>
              <a:rPr lang="en-US" altLang="zh-CN" dirty="0"/>
              <a:t>    &lt;</a:t>
            </a:r>
            <a:r>
              <a:rPr lang="en-US" altLang="zh-CN" dirty="0">
                <a:solidFill>
                  <a:srgbClr val="FF0000"/>
                </a:solidFill>
              </a:rPr>
              <a:t>application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android:allowBackup</a:t>
            </a:r>
            <a:r>
              <a:rPr lang="en-US" altLang="zh-CN" dirty="0"/>
              <a:t>="true"</a:t>
            </a:r>
            <a:endParaRPr lang="zh-CN" altLang="zh-CN" dirty="0"/>
          </a:p>
          <a:p>
            <a:r>
              <a:rPr lang="en-US" altLang="zh-CN" dirty="0">
                <a:solidFill>
                  <a:srgbClr val="FF9933"/>
                </a:solidFill>
              </a:rPr>
              <a:t>&lt;!—</a:t>
            </a:r>
            <a:r>
              <a:rPr lang="zh-CN" altLang="zh-CN" dirty="0">
                <a:solidFill>
                  <a:srgbClr val="FF9933"/>
                </a:solidFill>
              </a:rPr>
              <a:t>应用程序的图标</a:t>
            </a:r>
            <a:r>
              <a:rPr lang="en-US" altLang="zh-CN" dirty="0">
                <a:solidFill>
                  <a:srgbClr val="FF9933"/>
                </a:solidFill>
              </a:rPr>
              <a:t>--&gt;</a:t>
            </a:r>
            <a:endParaRPr lang="zh-CN" altLang="zh-CN" dirty="0">
              <a:solidFill>
                <a:srgbClr val="FF9933"/>
              </a:solidFill>
            </a:endParaRPr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android:icon</a:t>
            </a:r>
            <a:r>
              <a:rPr lang="en-US" altLang="zh-CN" dirty="0"/>
              <a:t>="@</a:t>
            </a:r>
            <a:r>
              <a:rPr lang="en-US" altLang="zh-CN" dirty="0" err="1"/>
              <a:t>mipmap</a:t>
            </a:r>
            <a:r>
              <a:rPr lang="en-US" altLang="zh-CN" dirty="0"/>
              <a:t>/</a:t>
            </a:r>
            <a:r>
              <a:rPr lang="en-US" altLang="zh-CN" dirty="0" err="1"/>
              <a:t>ic_launcher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>
                <a:solidFill>
                  <a:srgbClr val="FF9933"/>
                </a:solidFill>
              </a:rPr>
              <a:t>&lt;!—</a:t>
            </a:r>
            <a:r>
              <a:rPr lang="zh-CN" altLang="zh-CN" dirty="0">
                <a:solidFill>
                  <a:srgbClr val="FF9933"/>
                </a:solidFill>
              </a:rPr>
              <a:t>应用程序的标签</a:t>
            </a:r>
            <a:r>
              <a:rPr lang="en-US" altLang="zh-CN" dirty="0">
                <a:solidFill>
                  <a:srgbClr val="FF9933"/>
                </a:solidFill>
              </a:rPr>
              <a:t>--&gt;</a:t>
            </a:r>
            <a:endParaRPr lang="zh-CN" altLang="zh-CN" dirty="0">
              <a:solidFill>
                <a:srgbClr val="FF9933"/>
              </a:solidFill>
            </a:endParaRPr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android:label</a:t>
            </a:r>
            <a:r>
              <a:rPr lang="en-US" altLang="zh-CN" dirty="0"/>
              <a:t>="@string/</a:t>
            </a:r>
            <a:r>
              <a:rPr lang="en-US" altLang="zh-CN" dirty="0" err="1"/>
              <a:t>app_name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android:roundIcon</a:t>
            </a:r>
            <a:r>
              <a:rPr lang="en-US" altLang="zh-CN" dirty="0"/>
              <a:t>="@</a:t>
            </a:r>
            <a:r>
              <a:rPr lang="en-US" altLang="zh-CN" dirty="0" err="1"/>
              <a:t>mipmap</a:t>
            </a:r>
            <a:r>
              <a:rPr lang="en-US" altLang="zh-CN" dirty="0"/>
              <a:t>/</a:t>
            </a:r>
            <a:r>
              <a:rPr lang="en-US" altLang="zh-CN" dirty="0" err="1"/>
              <a:t>ic_launcher_round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android:supportsRtl</a:t>
            </a:r>
            <a:r>
              <a:rPr lang="en-US" altLang="zh-CN" dirty="0"/>
              <a:t>="true"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android:theme</a:t>
            </a:r>
            <a:r>
              <a:rPr lang="en-US" altLang="zh-CN" dirty="0"/>
              <a:t>="@style/</a:t>
            </a:r>
            <a:r>
              <a:rPr lang="en-US" altLang="zh-CN" dirty="0" err="1"/>
              <a:t>AppTheme</a:t>
            </a:r>
            <a:r>
              <a:rPr lang="en-US" altLang="zh-CN" dirty="0"/>
              <a:t>" &gt;</a:t>
            </a:r>
            <a:endParaRPr lang="zh-CN" altLang="zh-CN" dirty="0"/>
          </a:p>
          <a:p>
            <a:r>
              <a:rPr lang="en-US" altLang="zh-CN" dirty="0">
                <a:solidFill>
                  <a:srgbClr val="FF9933"/>
                </a:solidFill>
              </a:rPr>
              <a:t>&lt;!—</a:t>
            </a:r>
            <a:r>
              <a:rPr lang="zh-CN" altLang="zh-CN" dirty="0">
                <a:solidFill>
                  <a:srgbClr val="FF9933"/>
                </a:solidFill>
              </a:rPr>
              <a:t>应用程序的</a:t>
            </a:r>
            <a:r>
              <a:rPr lang="en-US" altLang="zh-CN" dirty="0">
                <a:solidFill>
                  <a:srgbClr val="FF9933"/>
                </a:solidFill>
              </a:rPr>
              <a:t>Activity--&gt;</a:t>
            </a:r>
            <a:endParaRPr lang="zh-CN" altLang="zh-CN" dirty="0">
              <a:solidFill>
                <a:srgbClr val="FF9933"/>
              </a:solidFill>
            </a:endParaRPr>
          </a:p>
          <a:p>
            <a:r>
              <a:rPr lang="en-US" altLang="zh-CN" dirty="0"/>
              <a:t>        &lt;activity </a:t>
            </a:r>
            <a:r>
              <a:rPr lang="en-US" altLang="zh-CN" dirty="0" err="1"/>
              <a:t>android:name</a:t>
            </a:r>
            <a:r>
              <a:rPr lang="en-US" altLang="zh-CN" dirty="0"/>
              <a:t>=".</a:t>
            </a:r>
            <a:r>
              <a:rPr lang="en-US" altLang="zh-CN" dirty="0" err="1"/>
              <a:t>MainActivity</a:t>
            </a:r>
            <a:r>
              <a:rPr lang="en-US" altLang="zh-CN" dirty="0"/>
              <a:t>" &gt;</a:t>
            </a:r>
            <a:endParaRPr lang="zh-CN" altLang="zh-CN" dirty="0"/>
          </a:p>
          <a:p>
            <a:r>
              <a:rPr lang="en-US" altLang="zh-CN" dirty="0"/>
              <a:t>            &lt;intent-filter&gt;</a:t>
            </a:r>
            <a:endParaRPr lang="zh-CN" altLang="zh-CN" dirty="0"/>
          </a:p>
          <a:p>
            <a:r>
              <a:rPr lang="en-US" altLang="zh-CN" dirty="0">
                <a:solidFill>
                  <a:srgbClr val="FF9933"/>
                </a:solidFill>
              </a:rPr>
              <a:t>&lt;!—</a:t>
            </a:r>
            <a:r>
              <a:rPr lang="zh-CN" altLang="zh-CN" dirty="0">
                <a:solidFill>
                  <a:srgbClr val="FF9933"/>
                </a:solidFill>
              </a:rPr>
              <a:t>指定该</a:t>
            </a:r>
            <a:r>
              <a:rPr lang="en-US" altLang="zh-CN" dirty="0">
                <a:solidFill>
                  <a:srgbClr val="FF9933"/>
                </a:solidFill>
              </a:rPr>
              <a:t>Activity</a:t>
            </a:r>
            <a:r>
              <a:rPr lang="zh-CN" altLang="zh-CN" dirty="0">
                <a:solidFill>
                  <a:srgbClr val="FF9933"/>
                </a:solidFill>
              </a:rPr>
              <a:t>为程序的入口</a:t>
            </a:r>
            <a:r>
              <a:rPr lang="en-US" altLang="zh-CN" dirty="0">
                <a:solidFill>
                  <a:srgbClr val="FF9933"/>
                </a:solidFill>
              </a:rPr>
              <a:t>--&gt;</a:t>
            </a:r>
            <a:endParaRPr lang="zh-CN" altLang="zh-CN" dirty="0">
              <a:solidFill>
                <a:srgbClr val="FF9933"/>
              </a:solidFill>
            </a:endParaRPr>
          </a:p>
          <a:p>
            <a:r>
              <a:rPr lang="en-US" altLang="zh-CN" dirty="0"/>
              <a:t>                &lt;action </a:t>
            </a:r>
            <a:r>
              <a:rPr lang="en-US" altLang="zh-CN" dirty="0" err="1"/>
              <a:t>android:name</a:t>
            </a:r>
            <a:r>
              <a:rPr lang="en-US" altLang="zh-CN" dirty="0"/>
              <a:t>="</a:t>
            </a:r>
            <a:r>
              <a:rPr lang="en-US" altLang="zh-CN" dirty="0" err="1"/>
              <a:t>android.intent.action.MAIN</a:t>
            </a:r>
            <a:r>
              <a:rPr lang="en-US" altLang="zh-CN" dirty="0"/>
              <a:t>" /&gt;</a:t>
            </a:r>
            <a:endParaRPr lang="zh-CN" altLang="zh-CN" dirty="0"/>
          </a:p>
          <a:p>
            <a:r>
              <a:rPr lang="en-US" altLang="zh-CN" dirty="0">
                <a:solidFill>
                  <a:srgbClr val="FF9933"/>
                </a:solidFill>
              </a:rPr>
              <a:t>&lt;!—</a:t>
            </a:r>
            <a:r>
              <a:rPr lang="zh-CN" altLang="zh-CN" dirty="0">
                <a:solidFill>
                  <a:srgbClr val="FF9933"/>
                </a:solidFill>
              </a:rPr>
              <a:t>指定启动应用时运行该</a:t>
            </a:r>
            <a:r>
              <a:rPr lang="en-US" altLang="zh-CN" dirty="0">
                <a:solidFill>
                  <a:srgbClr val="FF9933"/>
                </a:solidFill>
              </a:rPr>
              <a:t>Activity--&gt;</a:t>
            </a:r>
            <a:endParaRPr lang="zh-CN" altLang="zh-CN" dirty="0">
              <a:solidFill>
                <a:srgbClr val="FF9933"/>
              </a:solidFill>
            </a:endParaRPr>
          </a:p>
          <a:p>
            <a:r>
              <a:rPr lang="en-US" altLang="zh-CN" dirty="0"/>
              <a:t>                &lt;category </a:t>
            </a:r>
            <a:r>
              <a:rPr lang="en-US" altLang="zh-CN" dirty="0" err="1"/>
              <a:t>android:name</a:t>
            </a:r>
            <a:r>
              <a:rPr lang="en-US" altLang="zh-CN" dirty="0"/>
              <a:t>="</a:t>
            </a:r>
            <a:r>
              <a:rPr lang="en-US" altLang="zh-CN" dirty="0" err="1"/>
              <a:t>android.intent.category.LAUNCHER</a:t>
            </a:r>
            <a:r>
              <a:rPr lang="en-US" altLang="zh-CN" dirty="0"/>
              <a:t>" /&gt;</a:t>
            </a:r>
            <a:endParaRPr lang="zh-CN" altLang="zh-CN" dirty="0"/>
          </a:p>
          <a:p>
            <a:r>
              <a:rPr lang="en-US" altLang="zh-CN" dirty="0"/>
              <a:t>            &lt;/intent-filter&gt;</a:t>
            </a:r>
            <a:endParaRPr lang="zh-CN" altLang="zh-CN" dirty="0"/>
          </a:p>
          <a:p>
            <a:r>
              <a:rPr lang="en-US" altLang="zh-CN" dirty="0"/>
              <a:t>        &lt;/activity&gt;</a:t>
            </a:r>
            <a:endParaRPr lang="zh-CN" altLang="zh-CN" dirty="0"/>
          </a:p>
          <a:p>
            <a:r>
              <a:rPr lang="en-US" altLang="zh-CN" dirty="0"/>
              <a:t>&lt;</a:t>
            </a:r>
            <a:r>
              <a:rPr lang="en-US" altLang="zh-CN" dirty="0">
                <a:solidFill>
                  <a:srgbClr val="FF0000"/>
                </a:solidFill>
              </a:rPr>
              <a:t>/application</a:t>
            </a:r>
            <a:r>
              <a:rPr lang="en-US" altLang="zh-CN" dirty="0"/>
              <a:t>&gt; </a:t>
            </a:r>
            <a:endParaRPr lang="zh-CN" altLang="zh-CN" dirty="0"/>
          </a:p>
          <a:p>
            <a:r>
              <a:rPr lang="en-US" altLang="zh-CN" dirty="0"/>
              <a:t>&lt;/manifest&gt;</a:t>
            </a:r>
            <a:endParaRPr lang="zh-CN" altLang="zh-C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6477000" cy="868363"/>
          </a:xfrm>
        </p:spPr>
        <p:txBody>
          <a:bodyPr/>
          <a:lstStyle/>
          <a:p>
            <a:pPr algn="l" eaLnBrk="1" hangingPunct="1"/>
            <a:r>
              <a:rPr lang="zh-CN" altLang="zh-CN" dirty="0">
                <a:solidFill>
                  <a:srgbClr val="FF0000"/>
                </a:solidFill>
              </a:rPr>
              <a:t>本章小结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1340768"/>
            <a:ext cx="8352928" cy="3150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400" dirty="0"/>
              <a:t>本章主要介绍了</a:t>
            </a:r>
            <a:r>
              <a:rPr lang="en-US" altLang="zh-CN" sz="2400" dirty="0"/>
              <a:t>Android</a:t>
            </a:r>
            <a:r>
              <a:rPr lang="zh-CN" altLang="zh-CN" sz="2400" dirty="0"/>
              <a:t>的入门基础知识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zh-CN" sz="2400" dirty="0"/>
              <a:t>首先介绍了</a:t>
            </a:r>
            <a:r>
              <a:rPr lang="en-US" altLang="zh-CN" sz="2400" dirty="0"/>
              <a:t>Android</a:t>
            </a:r>
            <a:r>
              <a:rPr lang="zh-CN" altLang="zh-CN" sz="2400" dirty="0"/>
              <a:t>的发展历史，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zh-CN" sz="2400" dirty="0"/>
              <a:t>然后介绍了</a:t>
            </a:r>
            <a:r>
              <a:rPr lang="en-US" altLang="zh-CN" sz="2400" dirty="0"/>
              <a:t>Android</a:t>
            </a:r>
            <a:r>
              <a:rPr lang="zh-CN" altLang="zh-CN" sz="2400" dirty="0"/>
              <a:t>开发的环境搭建，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zh-CN" sz="2400" dirty="0"/>
              <a:t>最后通过一个经典的</a:t>
            </a:r>
            <a:r>
              <a:rPr lang="en-US" altLang="zh-CN" sz="2400" dirty="0"/>
              <a:t>HelloWorld</a:t>
            </a:r>
            <a:r>
              <a:rPr lang="zh-CN" altLang="zh-CN" sz="2400" dirty="0"/>
              <a:t>程序来讲解</a:t>
            </a:r>
            <a:r>
              <a:rPr lang="en-US" altLang="zh-CN" sz="2400" dirty="0"/>
              <a:t>Android</a:t>
            </a:r>
            <a:r>
              <a:rPr lang="zh-CN" altLang="zh-CN" sz="2400" dirty="0"/>
              <a:t>开发的具体步骤。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zh-CN" sz="2400" dirty="0"/>
              <a:t>本章中开发环境搭建以及如何创建是开发</a:t>
            </a:r>
            <a:r>
              <a:rPr lang="en-US" altLang="zh-CN" sz="2400" dirty="0"/>
              <a:t>Android</a:t>
            </a:r>
            <a:r>
              <a:rPr lang="zh-CN" altLang="zh-CN" sz="2400" dirty="0"/>
              <a:t>所必须要掌握的，要求熟练掌握。</a:t>
            </a:r>
            <a:endParaRPr lang="zh-CN" altLang="zh-CN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6477000" cy="868363"/>
          </a:xfrm>
        </p:spPr>
        <p:txBody>
          <a:bodyPr/>
          <a:lstStyle/>
          <a:p>
            <a:pPr algn="l" eaLnBrk="1" hangingPunct="1"/>
            <a:r>
              <a:rPr lang="zh-CN" altLang="en-US" dirty="0" smtClean="0">
                <a:solidFill>
                  <a:srgbClr val="FF0000"/>
                </a:solidFill>
              </a:rPr>
              <a:t>作业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1340768"/>
            <a:ext cx="8352928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/>
              <a:t>1.</a:t>
            </a:r>
            <a:r>
              <a:rPr lang="zh-CN" altLang="en-US" sz="2400" dirty="0" smtClean="0"/>
              <a:t>复习课堂笔记；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/>
              <a:t>2.</a:t>
            </a:r>
            <a:r>
              <a:rPr lang="zh-CN" altLang="en-US" sz="2400" dirty="0" smtClean="0"/>
              <a:t>完成</a:t>
            </a:r>
            <a:r>
              <a:rPr lang="en-US" altLang="zh-CN" sz="2400" dirty="0" smtClean="0"/>
              <a:t>AS</a:t>
            </a:r>
            <a:r>
              <a:rPr lang="zh-CN" altLang="en-US" sz="2400" dirty="0" smtClean="0"/>
              <a:t>环境搭建；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/>
              <a:t>3.</a:t>
            </a:r>
            <a:r>
              <a:rPr lang="zh-CN" altLang="en-US" sz="2400" dirty="0" smtClean="0"/>
              <a:t>创建</a:t>
            </a:r>
            <a:r>
              <a:rPr lang="en-US" altLang="zh-CN" sz="2400" dirty="0" err="1" smtClean="0"/>
              <a:t>HelloWorldAPP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并</a:t>
            </a:r>
            <a:r>
              <a:rPr lang="zh-CN" altLang="en-US" sz="2400" dirty="0" smtClean="0"/>
              <a:t>上传截图到学习通平台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/>
              <a:t>4.</a:t>
            </a:r>
            <a:r>
              <a:rPr lang="zh-CN" altLang="en-US" sz="2400" dirty="0" smtClean="0"/>
              <a:t>思考并扩展程序应用，比如：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zh-CN" altLang="en-US" sz="2400" dirty="0" smtClean="0"/>
              <a:t>实现</a:t>
            </a:r>
            <a:r>
              <a:rPr lang="zh-CN" altLang="en-US" sz="2400" dirty="0"/>
              <a:t>在屏幕中</a:t>
            </a:r>
            <a:r>
              <a:rPr lang="zh-CN" altLang="en-US" sz="2400" dirty="0" smtClean="0"/>
              <a:t>输出多行文字，调整字体大小颜色等。文字内容：我</a:t>
            </a:r>
            <a:r>
              <a:rPr lang="zh-CN" altLang="en-US" sz="2400" dirty="0"/>
              <a:t>喜欢俞敏洪的“我一直认为我是一只蜗牛。我一直在爬，也许还没有爬到金字塔的顶端。但是只要你在爬，就足以给自己留下令生命感动的日子。</a:t>
            </a:r>
            <a:endParaRPr lang="zh-CN" altLang="zh-C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9592" y="908720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课程目标：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1187624" y="1916832"/>
            <a:ext cx="6678488" cy="358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掌握</a:t>
            </a:r>
            <a:r>
              <a:rPr lang="en-US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Android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开发的基本方法，能够根据需求，设计</a:t>
            </a:r>
            <a:r>
              <a:rPr lang="en-US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的解决方案。</a:t>
            </a:r>
            <a:endParaRPr lang="zh-CN" altLang="zh-CN" sz="14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能够针对具有复杂功能的</a:t>
            </a:r>
            <a:r>
              <a:rPr lang="en-US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进行设计和研究，具备解决复杂的</a:t>
            </a:r>
            <a:r>
              <a:rPr lang="en-US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设计实现的能力。</a:t>
            </a:r>
            <a:endParaRPr lang="zh-CN" altLang="zh-CN" sz="14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能够对复杂的</a:t>
            </a:r>
            <a:r>
              <a:rPr lang="en-US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项目在项目开发之前对项目进行预算，完成之后运用软件工程及软件项目管理的知识进行管理和维护。</a:t>
            </a:r>
            <a:endParaRPr lang="en-US" altLang="zh-CN" sz="14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通过课内实验、在实现过程中与其他学生讨论，以及实验报告和课程结课报告撰写和答辩，培养专业相关的表达能力。</a:t>
            </a:r>
            <a:endParaRPr lang="zh-CN" altLang="zh-CN" sz="14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1291910"/>
            <a:ext cx="25010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课程要求：</a:t>
            </a:r>
            <a:endParaRPr lang="en-US" altLang="zh-CN" sz="3600" dirty="0"/>
          </a:p>
          <a:p>
            <a:endParaRPr lang="en-US" altLang="zh-CN" sz="2000" b="0" dirty="0"/>
          </a:p>
        </p:txBody>
      </p:sp>
      <p:sp>
        <p:nvSpPr>
          <p:cNvPr id="3" name="文本框 2"/>
          <p:cNvSpPr txBox="1"/>
          <p:nvPr/>
        </p:nvSpPr>
        <p:spPr>
          <a:xfrm>
            <a:off x="971600" y="2132856"/>
            <a:ext cx="7776864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0" dirty="0"/>
              <a:t>1.</a:t>
            </a:r>
            <a:r>
              <a:rPr lang="zh-CN" altLang="en-US" sz="2800" b="0" dirty="0"/>
              <a:t>课前预习：上传预习笔记、学习照片等等。</a:t>
            </a:r>
            <a:endParaRPr lang="en-US" altLang="zh-CN" sz="2800" b="0" dirty="0"/>
          </a:p>
          <a:p>
            <a:pPr>
              <a:lnSpc>
                <a:spcPct val="150000"/>
              </a:lnSpc>
            </a:pPr>
            <a:r>
              <a:rPr lang="en-US" altLang="zh-CN" sz="2800" b="0" dirty="0"/>
              <a:t>2.</a:t>
            </a:r>
            <a:r>
              <a:rPr lang="zh-CN" altLang="en-US" sz="2800" b="0" dirty="0"/>
              <a:t>上课：认真听讲，积极记录笔记</a:t>
            </a:r>
            <a:endParaRPr lang="en-US" altLang="zh-CN" sz="2800" b="0" dirty="0"/>
          </a:p>
          <a:p>
            <a:pPr>
              <a:lnSpc>
                <a:spcPct val="150000"/>
              </a:lnSpc>
            </a:pPr>
            <a:r>
              <a:rPr lang="en-US" altLang="zh-CN" sz="2800" b="0" dirty="0"/>
              <a:t>3.</a:t>
            </a:r>
            <a:r>
              <a:rPr lang="zh-CN" altLang="en-US" sz="2800" b="0" dirty="0"/>
              <a:t>完成课后作业、测试以及期末考试</a:t>
            </a:r>
            <a:endParaRPr lang="en-US" altLang="zh-CN" sz="2800" b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576" y="692696"/>
            <a:ext cx="38908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教材与参考资源：</a:t>
            </a:r>
            <a:endParaRPr lang="en-US" altLang="zh-CN" sz="3600" dirty="0"/>
          </a:p>
          <a:p>
            <a:endParaRPr lang="en-US" altLang="zh-CN" sz="2000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0312" y="1340768"/>
            <a:ext cx="1636217" cy="2243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520" y="1613380"/>
            <a:ext cx="697741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教材：</a:t>
            </a:r>
            <a:r>
              <a:rPr lang="en-US" altLang="zh-CN" sz="2400" b="0" dirty="0"/>
              <a:t>Android Studio</a:t>
            </a:r>
            <a:r>
              <a:rPr lang="zh-CN" altLang="en-US" sz="2400" b="0" dirty="0"/>
              <a:t>移动应用开发从入门到实战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工具集：</a:t>
            </a:r>
            <a:r>
              <a:rPr lang="en-US" altLang="zh-CN" sz="2400" b="0" dirty="0"/>
              <a:t>《</a:t>
            </a:r>
            <a:r>
              <a:rPr lang="zh-CN" altLang="en-US" sz="2400" b="0" dirty="0"/>
              <a:t>疯狂</a:t>
            </a:r>
            <a:r>
              <a:rPr lang="en-US" altLang="zh-CN" sz="2400" b="0" dirty="0"/>
              <a:t>Android</a:t>
            </a:r>
            <a:r>
              <a:rPr lang="zh-CN" altLang="en-US" sz="2400" b="0" dirty="0"/>
              <a:t>讲义</a:t>
            </a:r>
            <a:r>
              <a:rPr lang="en-US" altLang="zh-CN" sz="2400" b="0" dirty="0"/>
              <a:t>》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《</a:t>
            </a:r>
            <a:r>
              <a:rPr lang="zh-CN" altLang="en-US" sz="2400" b="0" dirty="0"/>
              <a:t>第一行代码</a:t>
            </a:r>
            <a:r>
              <a:rPr lang="en-US" altLang="zh-CN" sz="2400" b="0" dirty="0"/>
              <a:t>》</a:t>
            </a:r>
            <a:endParaRPr lang="en-US" altLang="zh-CN" sz="2400" b="0" dirty="0"/>
          </a:p>
          <a:p>
            <a:r>
              <a:rPr lang="zh-CN" altLang="en-US" sz="2400" b="0" dirty="0"/>
              <a:t>建议买其中一本书，把书上代码全敲一边，基本达到无师自通，算入了门。</a:t>
            </a:r>
            <a:endParaRPr lang="en-US" altLang="zh-CN" sz="2400" b="0" dirty="0"/>
          </a:p>
          <a:p>
            <a:endParaRPr lang="en-US" altLang="zh-CN" sz="2400" dirty="0"/>
          </a:p>
          <a:p>
            <a:r>
              <a:rPr lang="zh-CN" altLang="en-US" sz="2400" dirty="0"/>
              <a:t>学习参考资源：</a:t>
            </a:r>
            <a:endParaRPr lang="en-US" altLang="zh-CN" sz="2400" dirty="0"/>
          </a:p>
          <a:p>
            <a:r>
              <a:rPr lang="zh-CN" altLang="en-US" sz="2400" b="0" dirty="0"/>
              <a:t>移动互联技术与应用： 网址：</a:t>
            </a:r>
            <a:endParaRPr lang="en-US" altLang="zh-CN" sz="2400" b="0" dirty="0"/>
          </a:p>
          <a:p>
            <a:r>
              <a:rPr lang="en-US" altLang="zh-CN" b="0" dirty="0">
                <a:hlinkClick r:id="rId2"/>
              </a:rPr>
              <a:t>https://mooc1-1.chaoxing.com/course/210897144.html</a:t>
            </a:r>
            <a:endParaRPr lang="en-US" altLang="zh-CN" dirty="0"/>
          </a:p>
          <a:p>
            <a:pPr>
              <a:defRPr/>
            </a:pPr>
            <a:r>
              <a:rPr lang="zh-CN" altLang="en-US" sz="2400" b="0" dirty="0"/>
              <a:t>基础知识理论 廖雪峰、</a:t>
            </a:r>
            <a:r>
              <a:rPr lang="en-US" altLang="zh-CN" sz="2400" b="0" dirty="0"/>
              <a:t>python </a:t>
            </a:r>
            <a:r>
              <a:rPr lang="en-US" altLang="zh-CN" sz="2400" b="0" dirty="0" err="1"/>
              <a:t>js</a:t>
            </a:r>
            <a:r>
              <a:rPr lang="en-US" altLang="zh-CN" sz="2400" b="0" dirty="0"/>
              <a:t>  git W3SHCOOL</a:t>
            </a:r>
            <a:r>
              <a:rPr lang="zh-CN" altLang="en-US" sz="2400" b="0" dirty="0"/>
              <a:t>、菜鸟教程   </a:t>
            </a:r>
            <a:r>
              <a:rPr lang="en-US" altLang="zh-CN" sz="2400" b="0" dirty="0"/>
              <a:t>C\C++\C#\Java</a:t>
            </a:r>
            <a:endParaRPr lang="en-US" altLang="zh-CN" sz="2400" b="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9712" y="3645024"/>
            <a:ext cx="6913563" cy="72072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4000" b="1" dirty="0">
                <a:solidFill>
                  <a:schemeClr val="tx2"/>
                </a:solidFill>
              </a:rPr>
              <a:t>第一章 </a:t>
            </a:r>
            <a:r>
              <a:rPr lang="en-US" altLang="zh-CN" sz="4000" b="1" dirty="0">
                <a:solidFill>
                  <a:schemeClr val="tx2"/>
                </a:solidFill>
              </a:rPr>
              <a:t>Android</a:t>
            </a:r>
            <a:r>
              <a:rPr lang="zh-CN" altLang="en-US" sz="4000" b="1" dirty="0">
                <a:solidFill>
                  <a:schemeClr val="tx2"/>
                </a:solidFill>
              </a:rPr>
              <a:t>入门</a:t>
            </a:r>
            <a:endParaRPr lang="zh-CN" altLang="en-US" sz="4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聚焦科技">
  <a:themeElements>
    <a:clrScheme name="聚焦科技 1">
      <a:dk1>
        <a:srgbClr val="1D528D"/>
      </a:dk1>
      <a:lt1>
        <a:srgbClr val="FFFFFF"/>
      </a:lt1>
      <a:dk2>
        <a:srgbClr val="000000"/>
      </a:dk2>
      <a:lt2>
        <a:srgbClr val="B2B2B2"/>
      </a:lt2>
      <a:accent1>
        <a:srgbClr val="2D6BC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BAE0"/>
      </a:accent5>
      <a:accent6>
        <a:srgbClr val="E78A00"/>
      </a:accent6>
      <a:hlink>
        <a:srgbClr val="9999FF"/>
      </a:hlink>
      <a:folHlink>
        <a:srgbClr val="969696"/>
      </a:folHlink>
    </a:clrScheme>
    <a:fontScheme name="聚焦科技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聚焦科技 1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2D6BC7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DBAE0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聚焦科技 2">
        <a:dk1>
          <a:srgbClr val="808080"/>
        </a:dk1>
        <a:lt1>
          <a:srgbClr val="FFFFFF"/>
        </a:lt1>
        <a:dk2>
          <a:srgbClr val="000000"/>
        </a:dk2>
        <a:lt2>
          <a:srgbClr val="B2B2B2"/>
        </a:lt2>
        <a:accent1>
          <a:srgbClr val="058089"/>
        </a:accent1>
        <a:accent2>
          <a:srgbClr val="66BE0E"/>
        </a:accent2>
        <a:accent3>
          <a:srgbClr val="FFFFFF"/>
        </a:accent3>
        <a:accent4>
          <a:srgbClr val="6C6C6C"/>
        </a:accent4>
        <a:accent5>
          <a:srgbClr val="AAC0C4"/>
        </a:accent5>
        <a:accent6>
          <a:srgbClr val="5CAC0C"/>
        </a:accent6>
        <a:hlink>
          <a:srgbClr val="2CA9D0"/>
        </a:hlink>
        <a:folHlink>
          <a:srgbClr val="4841D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聚焦科技 3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8BC84E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7DB54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聚焦科技">
  <a:themeElements>
    <a:clrScheme name="1_聚焦科技 1">
      <a:dk1>
        <a:srgbClr val="1D528D"/>
      </a:dk1>
      <a:lt1>
        <a:srgbClr val="FFFFFF"/>
      </a:lt1>
      <a:dk2>
        <a:srgbClr val="000000"/>
      </a:dk2>
      <a:lt2>
        <a:srgbClr val="B2B2B2"/>
      </a:lt2>
      <a:accent1>
        <a:srgbClr val="2D6BC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BAE0"/>
      </a:accent5>
      <a:accent6>
        <a:srgbClr val="E78A00"/>
      </a:accent6>
      <a:hlink>
        <a:srgbClr val="9999FF"/>
      </a:hlink>
      <a:folHlink>
        <a:srgbClr val="969696"/>
      </a:folHlink>
    </a:clrScheme>
    <a:fontScheme name="1_聚焦科技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聚焦科技 1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2D6BC7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DBAE0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聚焦科技 2">
        <a:dk1>
          <a:srgbClr val="808080"/>
        </a:dk1>
        <a:lt1>
          <a:srgbClr val="FFFFFF"/>
        </a:lt1>
        <a:dk2>
          <a:srgbClr val="000000"/>
        </a:dk2>
        <a:lt2>
          <a:srgbClr val="B2B2B2"/>
        </a:lt2>
        <a:accent1>
          <a:srgbClr val="058089"/>
        </a:accent1>
        <a:accent2>
          <a:srgbClr val="66BE0E"/>
        </a:accent2>
        <a:accent3>
          <a:srgbClr val="FFFFFF"/>
        </a:accent3>
        <a:accent4>
          <a:srgbClr val="6C6C6C"/>
        </a:accent4>
        <a:accent5>
          <a:srgbClr val="AAC0C4"/>
        </a:accent5>
        <a:accent6>
          <a:srgbClr val="5CAC0C"/>
        </a:accent6>
        <a:hlink>
          <a:srgbClr val="2CA9D0"/>
        </a:hlink>
        <a:folHlink>
          <a:srgbClr val="4841D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聚焦科技 3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8BC84E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7DB54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8574</Words>
  <Application>WPS 演示</Application>
  <PresentationFormat>全屏显示(4:3)</PresentationFormat>
  <Paragraphs>570</Paragraphs>
  <Slides>56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56</vt:i4>
      </vt:variant>
    </vt:vector>
  </HeadingPairs>
  <TitlesOfParts>
    <vt:vector size="70" baseType="lpstr">
      <vt:lpstr>Arial</vt:lpstr>
      <vt:lpstr>宋体</vt:lpstr>
      <vt:lpstr>Wingdings</vt:lpstr>
      <vt:lpstr>Wingdings 2</vt:lpstr>
      <vt:lpstr>Times New Roman</vt:lpstr>
      <vt:lpstr>等线</vt:lpstr>
      <vt:lpstr>黑体</vt:lpstr>
      <vt:lpstr>微软雅黑</vt:lpstr>
      <vt:lpstr>Arial Unicode MS</vt:lpstr>
      <vt:lpstr>Calibri</vt:lpstr>
      <vt:lpstr>Times New Roman</vt:lpstr>
      <vt:lpstr>隶书</vt:lpstr>
      <vt:lpstr>聚焦科技</vt:lpstr>
      <vt:lpstr>1_聚焦科技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 无线通信技术</vt:lpstr>
      <vt:lpstr>PowerPoint 演示文稿</vt:lpstr>
      <vt:lpstr>1  无线通信技术</vt:lpstr>
      <vt:lpstr>1 无线通信技术</vt:lpstr>
      <vt:lpstr>PowerPoint 演示文稿</vt:lpstr>
      <vt:lpstr>认识Android</vt:lpstr>
      <vt:lpstr>认识Android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4.Android Studio 搭建Android开发环境</vt:lpstr>
      <vt:lpstr>4.1 Android Studio 下载</vt:lpstr>
      <vt:lpstr>4 Android Studio 搭建Android开发环境</vt:lpstr>
      <vt:lpstr>4   Android Studio 搭建Android开发环境</vt:lpstr>
      <vt:lpstr>4  Android Studio 搭建Android开发环境</vt:lpstr>
      <vt:lpstr>4   Android Studio 搭建Android开发环境</vt:lpstr>
      <vt:lpstr>4   Android Studio 搭建Android开发环境</vt:lpstr>
      <vt:lpstr>4   Android Studio 搭建Android开发环境</vt:lpstr>
      <vt:lpstr>4   Android Studio 搭建Android开发环境</vt:lpstr>
      <vt:lpstr>4   Android Studio 搭建Android开发环境</vt:lpstr>
      <vt:lpstr>4   Android Studio 搭建Android开发环境</vt:lpstr>
      <vt:lpstr>4   Android Studio 搭建Android开发环境</vt:lpstr>
      <vt:lpstr>4   Android Studio 搭建Android开发环境</vt:lpstr>
      <vt:lpstr>4   Android Studio 搭建Android开发环境</vt:lpstr>
      <vt:lpstr>4   Android Studio 搭建Android开发环境</vt:lpstr>
      <vt:lpstr>4  Android Studio 搭建Android开发环境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 Android应用结构分析</vt:lpstr>
      <vt:lpstr>6 Android应用结构分析</vt:lpstr>
      <vt:lpstr>6 Android应用结构分析</vt:lpstr>
      <vt:lpstr>6.2  Android 项目结构</vt:lpstr>
      <vt:lpstr>6.3  AndroidManifest.xml详解</vt:lpstr>
      <vt:lpstr>PowerPoint 演示文稿</vt:lpstr>
      <vt:lpstr>本章小结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微软系统</dc:creator>
  <cp:lastModifiedBy>果果</cp:lastModifiedBy>
  <cp:revision>169</cp:revision>
  <dcterms:created xsi:type="dcterms:W3CDTF">2012-08-01T00:35:00Z</dcterms:created>
  <dcterms:modified xsi:type="dcterms:W3CDTF">2022-09-04T07:28:54Z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95888574D3FA462CA0B6EF1B3FBD67D3</vt:lpwstr>
  </property>
  <property fmtid="{D5CDD505-2E9C-101B-9397-08002B2CF9AE}" pid="3" name="KSOProductBuildVer">
    <vt:lpwstr>2052-11.1.0.11215</vt:lpwstr>
  </property>
</Properties>
</file>